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5" r:id="rId4"/>
    <p:sldId id="266" r:id="rId5"/>
    <p:sldId id="268" r:id="rId6"/>
    <p:sldId id="275" r:id="rId7"/>
    <p:sldId id="274" r:id="rId8"/>
    <p:sldId id="277" r:id="rId9"/>
    <p:sldId id="276" r:id="rId10"/>
    <p:sldId id="270" r:id="rId11"/>
    <p:sldId id="271" r:id="rId12"/>
    <p:sldId id="272" r:id="rId13"/>
    <p:sldId id="279" r:id="rId14"/>
    <p:sldId id="278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2" userDrawn="1">
          <p15:clr>
            <a:srgbClr val="A4A3A4"/>
          </p15:clr>
        </p15:guide>
        <p15:guide id="2" pos="5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66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3774" autoAdjust="0"/>
  </p:normalViewPr>
  <p:slideViewPr>
    <p:cSldViewPr snapToGrid="0">
      <p:cViewPr>
        <p:scale>
          <a:sx n="62" d="100"/>
          <a:sy n="62" d="100"/>
        </p:scale>
        <p:origin x="-1266" y="-588"/>
      </p:cViewPr>
      <p:guideLst>
        <p:guide orient="horz" pos="2432"/>
        <p:guide pos="5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AA4B-108F-4AC5-B34B-58592BAE9A51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7BF9-AA22-4BCE-A5A3-DA4AC50AA5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286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9ffceb272_6_1428:notes"/>
          <p:cNvSpPr txBox="1">
            <a:spLocks noGrp="1"/>
          </p:cNvSpPr>
          <p:nvPr>
            <p:ph type="body" idx="1"/>
          </p:nvPr>
        </p:nvSpPr>
        <p:spPr>
          <a:xfrm>
            <a:off x="673577" y="4748168"/>
            <a:ext cx="5388610" cy="3885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" name="Google Shape;617;g89ffceb272_6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2645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67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Мемориал мирным жертвам японской оккупации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40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438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319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7BF9-AA22-4BCE-A5A3-DA4AC50AA51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584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787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110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321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xmlns="" val="107169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033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989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29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193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406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485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3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734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18F38-11AB-4F4B-88AB-0995FC46F09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3CD4-554D-4322-9C20-0ED0B03A4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17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2F7EAA-7400-A34A-8C9A-188B4F6AD5A4}"/>
              </a:ext>
            </a:extLst>
          </p:cNvPr>
          <p:cNvSpPr/>
          <p:nvPr/>
        </p:nvSpPr>
        <p:spPr>
          <a:xfrm>
            <a:off x="5129530" y="3712193"/>
            <a:ext cx="1826141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" sz="4267" b="1" dirty="0">
                <a:solidFill>
                  <a:srgbClr val="FAFAF7"/>
                </a:solidFill>
                <a:latin typeface="Ristretto Pro Rg" panose="020B0008030200020004" pitchFamily="34" charset="0"/>
                <a:ea typeface="Montserrat Black"/>
                <a:cs typeface="Montserrat Black"/>
                <a:sym typeface="Montserrat Black"/>
              </a:rPr>
              <a:t>3 ДЕКАБРЯ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6184" y="457423"/>
            <a:ext cx="71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– символ памяти</a:t>
            </a:r>
            <a:endParaRPr lang="ru-RU" sz="24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656" y="1519084"/>
            <a:ext cx="63819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6651"/>
                </a:solidFill>
              </a:rPr>
              <a:t>Первой </a:t>
            </a:r>
            <a:r>
              <a:rPr lang="ru-RU" b="1" dirty="0">
                <a:solidFill>
                  <a:srgbClr val="E26651"/>
                </a:solidFill>
              </a:rPr>
              <a:t>страной</a:t>
            </a:r>
            <a:r>
              <a:rPr lang="ru-RU" dirty="0"/>
              <a:t>, которая увековечила мемориальным огнем память о погибших во Второй мировой войне, </a:t>
            </a:r>
            <a:r>
              <a:rPr lang="ru-RU" b="1" dirty="0">
                <a:solidFill>
                  <a:srgbClr val="E26651"/>
                </a:solidFill>
              </a:rPr>
              <a:t>стала Польша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E26651"/>
                </a:solidFill>
              </a:rPr>
              <a:t>Вечный </a:t>
            </a:r>
            <a:r>
              <a:rPr lang="ru-RU" b="1" dirty="0">
                <a:solidFill>
                  <a:srgbClr val="E26651"/>
                </a:solidFill>
              </a:rPr>
              <a:t>огонь </a:t>
            </a:r>
            <a:r>
              <a:rPr lang="ru-RU" dirty="0"/>
              <a:t>в память о погибших во Второй мировой войне был зажжен </a:t>
            </a:r>
            <a:r>
              <a:rPr lang="ru-RU" b="1" dirty="0">
                <a:solidFill>
                  <a:srgbClr val="E26651"/>
                </a:solidFill>
              </a:rPr>
              <a:t>во многих странах Европы, Азии, а также </a:t>
            </a:r>
            <a:endParaRPr lang="ru-RU" b="1" dirty="0" smtClean="0">
              <a:solidFill>
                <a:srgbClr val="E26651"/>
              </a:solidFill>
            </a:endParaRPr>
          </a:p>
          <a:p>
            <a:r>
              <a:rPr lang="ru-RU" b="1" dirty="0" smtClean="0">
                <a:solidFill>
                  <a:srgbClr val="E26651"/>
                </a:solidFill>
              </a:rPr>
              <a:t>в </a:t>
            </a:r>
            <a:r>
              <a:rPr lang="ru-RU" b="1" dirty="0">
                <a:solidFill>
                  <a:srgbClr val="E26651"/>
                </a:solidFill>
              </a:rPr>
              <a:t>Канаде и США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E26651"/>
                </a:solidFill>
              </a:rPr>
              <a:t>В СССР впервые Вечный огонь </a:t>
            </a:r>
            <a:r>
              <a:rPr lang="ru-RU" dirty="0" smtClean="0"/>
              <a:t>загорелся в октябре 1957 года </a:t>
            </a:r>
          </a:p>
          <a:p>
            <a:r>
              <a:rPr lang="ru-RU" dirty="0" smtClean="0"/>
              <a:t>у памятника «Борцам революции»  на Марсовом поле  </a:t>
            </a:r>
          </a:p>
          <a:p>
            <a:r>
              <a:rPr lang="ru-RU" dirty="0" smtClean="0"/>
              <a:t>в Ленинграде. </a:t>
            </a:r>
          </a:p>
          <a:p>
            <a:endParaRPr lang="ru-RU" b="1" dirty="0" smtClean="0">
              <a:solidFill>
                <a:srgbClr val="E26651"/>
              </a:solidFill>
            </a:endParaRPr>
          </a:p>
          <a:p>
            <a:r>
              <a:rPr lang="ru-RU" b="1" dirty="0" smtClean="0">
                <a:solidFill>
                  <a:srgbClr val="E26651"/>
                </a:solidFill>
              </a:rPr>
              <a:t>Он стал источником пламени для большинства воинских мемориалов</a:t>
            </a:r>
            <a:r>
              <a:rPr lang="ru-RU" dirty="0" smtClean="0"/>
              <a:t>, открытых в городах-героях , а также городах воинской славы.</a:t>
            </a:r>
          </a:p>
          <a:p>
            <a:endParaRPr lang="ru-RU" dirty="0"/>
          </a:p>
        </p:txBody>
      </p:sp>
      <p:pic>
        <p:nvPicPr>
          <p:cNvPr id="9218" name="Picture 2" descr="Пока горит огонь...: skif_tag — LiveJourn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73" t="1916" r="3288" b="2045"/>
          <a:stretch/>
        </p:blipFill>
        <p:spPr bwMode="auto">
          <a:xfrm>
            <a:off x="7572376" y="0"/>
            <a:ext cx="4619624" cy="65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-16184" y="457423"/>
            <a:ext cx="7588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у Могилы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Неизвестного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с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олдата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 Варшаве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60217" y="6341809"/>
            <a:ext cx="50317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Могила Н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еизвестного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солдата.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Варшава, Польша</a:t>
            </a:r>
          </a:p>
          <a:p>
            <a:pPr algn="r"/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8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6184" y="457423"/>
            <a:ext cx="71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– символ памяти</a:t>
            </a:r>
            <a:endParaRPr lang="ru-RU" sz="24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827" y="1734466"/>
            <a:ext cx="56310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военный </a:t>
            </a:r>
            <a:r>
              <a:rPr lang="ru-RU" dirty="0"/>
              <a:t>мемориал </a:t>
            </a:r>
            <a:r>
              <a:rPr lang="ru-RU" dirty="0" smtClean="0"/>
              <a:t> в Москве с </a:t>
            </a:r>
            <a:r>
              <a:rPr lang="ru-RU" dirty="0"/>
              <a:t>вечным огнем в память павших воинов Великой Отечественной  был открыт </a:t>
            </a:r>
            <a:r>
              <a:rPr lang="ru-RU" dirty="0" smtClean="0"/>
              <a:t> в 1956 году </a:t>
            </a:r>
            <a:r>
              <a:rPr lang="ru-RU" b="1" dirty="0" smtClean="0">
                <a:solidFill>
                  <a:srgbClr val="E26651"/>
                </a:solidFill>
              </a:rPr>
              <a:t>в </a:t>
            </a:r>
            <a:r>
              <a:rPr lang="ru-RU" b="1" dirty="0">
                <a:solidFill>
                  <a:srgbClr val="E26651"/>
                </a:solidFill>
              </a:rPr>
              <a:t>Военно-мемориальном некрополе </a:t>
            </a:r>
            <a:r>
              <a:rPr lang="ru-RU" dirty="0" smtClean="0"/>
              <a:t>на </a:t>
            </a:r>
            <a:r>
              <a:rPr lang="ru-RU" dirty="0"/>
              <a:t>Преображенском кладбище 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22 </a:t>
            </a:r>
            <a:r>
              <a:rPr lang="ru-RU" dirty="0"/>
              <a:t>февраля 1958 года в честь 40-летия Советской армии и Военно-морского флота   вечный огонь был зажжен на Малаховом кургане </a:t>
            </a:r>
            <a:r>
              <a:rPr lang="ru-RU" dirty="0" smtClean="0"/>
              <a:t> в </a:t>
            </a:r>
            <a:r>
              <a:rPr lang="ru-RU" dirty="0"/>
              <a:t>Севастополе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8453" y="4321277"/>
            <a:ext cx="5469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мая 1967 года  </a:t>
            </a:r>
            <a:r>
              <a:rPr lang="ru-RU" b="1" dirty="0" smtClean="0">
                <a:solidFill>
                  <a:srgbClr val="E26651"/>
                </a:solidFill>
              </a:rPr>
              <a:t>вечный огонь был зажжен на Могиле Неизвестного солдата в Александровском саду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E26651"/>
                </a:solidFill>
              </a:rPr>
              <a:t>в Москве.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Факел с огнем был доставлен из Ленинграда по эстафете всего за один день. У Манежной площади ценный груз принял знаменитый летчик Герой Советского Союза Алексей Маресьев.</a:t>
            </a:r>
            <a:endParaRPr lang="ru-RU" dirty="0"/>
          </a:p>
        </p:txBody>
      </p:sp>
      <p:pic>
        <p:nvPicPr>
          <p:cNvPr id="5126" name="Picture 6" descr="https://imgprx.livejournal.net/a40f48ddc06f126a8613ccad8ec03bd51f5bdce6/oGj_Tt1uK-sK0LWZbiUgCrDZqtduafeFecj_9oSqdq6bclH2BR_Ljj2IV9VeQxfXyKQha06IdBOqMzbmceOa8JGe8njoTfbmFO8rFogGs0Q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49032" y="353961"/>
            <a:ext cx="3342968" cy="23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evmuseum.ru/wp-content/uploads/2018/02/%D0%9E%D0%9D__9049__1_2-1024x6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5909" y="2114951"/>
            <a:ext cx="3925908" cy="23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368321"/>
            <a:ext cx="7572375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-20512" y="364500"/>
            <a:ext cx="75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у мемориалов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 павшим воинам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Великой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Отечественной войны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81545" y="3996813"/>
            <a:ext cx="3510455" cy="27047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73148" y="2667939"/>
            <a:ext cx="211885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Вечный огонь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у  военного мемориала на Преображенском кладбище, Москва.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28992" y="6396335"/>
            <a:ext cx="36155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Церемония зажжения Вечного огня у Могилы Неизвестного солдата. Москва. 8 мая 1967 г. 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6974" y="4229435"/>
            <a:ext cx="266457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Зажжение вечного огня на </a:t>
            </a:r>
            <a:r>
              <a:rPr lang="ru-RU" sz="1200" dirty="0" err="1" smtClean="0">
                <a:latin typeface="Rubik Light" panose="00000400000000000000" pitchFamily="2" charset="-79"/>
                <a:cs typeface="Rubik Light" panose="00000400000000000000" pitchFamily="2" charset="-79"/>
              </a:rPr>
              <a:t>Малаховом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 кургане. Севастополь. 1958 г.  </a:t>
            </a:r>
          </a:p>
        </p:txBody>
      </p:sp>
    </p:spTree>
    <p:extLst>
      <p:ext uri="{BB962C8B-B14F-4D97-AF65-F5344CB8AC3E}">
        <p14:creationId xmlns:p14="http://schemas.microsoft.com/office/powerpoint/2010/main" xmlns="" val="26304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44397" y="1327356"/>
            <a:ext cx="597183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Могила Неизвестного солдата! </a:t>
            </a:r>
          </a:p>
          <a:p>
            <a:r>
              <a:rPr lang="ru-RU" i="1" dirty="0" smtClean="0"/>
              <a:t>О, сколько их от Волги до Карпат! </a:t>
            </a:r>
          </a:p>
          <a:p>
            <a:r>
              <a:rPr lang="ru-RU" i="1" dirty="0" smtClean="0"/>
              <a:t>В дыму сражений вырытых когда-то </a:t>
            </a:r>
          </a:p>
          <a:p>
            <a:r>
              <a:rPr lang="ru-RU" i="1" dirty="0" smtClean="0"/>
              <a:t>Саперными лопатами солдат.  </a:t>
            </a:r>
          </a:p>
          <a:p>
            <a:pPr algn="r"/>
            <a:r>
              <a:rPr lang="ru-RU" dirty="0" smtClean="0"/>
              <a:t>Эдуард Асадов, поэт-фронтовик</a:t>
            </a:r>
          </a:p>
          <a:p>
            <a:endParaRPr lang="ru-RU" dirty="0" smtClean="0"/>
          </a:p>
          <a:p>
            <a:r>
              <a:rPr lang="ru-RU" dirty="0" smtClean="0"/>
              <a:t>Спустя </a:t>
            </a:r>
            <a:r>
              <a:rPr lang="ru-RU" dirty="0"/>
              <a:t>75 лет после </a:t>
            </a:r>
            <a:r>
              <a:rPr lang="ru-RU" dirty="0" smtClean="0"/>
              <a:t>Победы в безвестных </a:t>
            </a:r>
            <a:r>
              <a:rPr lang="ru-RU" dirty="0"/>
              <a:t>братских </a:t>
            </a:r>
            <a:r>
              <a:rPr lang="ru-RU" dirty="0" smtClean="0"/>
              <a:t>могилах </a:t>
            </a:r>
            <a:r>
              <a:rPr lang="ru-RU" dirty="0"/>
              <a:t>от </a:t>
            </a:r>
            <a:r>
              <a:rPr lang="ru-RU" dirty="0" smtClean="0"/>
              <a:t>Сталинграда и </a:t>
            </a:r>
            <a:r>
              <a:rPr lang="ru-RU" dirty="0"/>
              <a:t>Брянска до Праги и Берлина лежат советские воины, чей </a:t>
            </a:r>
            <a:r>
              <a:rPr lang="ru-RU" dirty="0" smtClean="0"/>
              <a:t>подвиг  по освобождению мира от нацизма и фашизма не может быть забыт. </a:t>
            </a:r>
          </a:p>
          <a:p>
            <a:endParaRPr lang="ru-RU" dirty="0" smtClean="0"/>
          </a:p>
          <a:p>
            <a:r>
              <a:rPr lang="ru-RU" dirty="0" smtClean="0"/>
              <a:t>В 2014 году по инициативе  «Поискового движения России» в календаре воинских праздников и памятных дат появилась новая -  </a:t>
            </a:r>
            <a:r>
              <a:rPr lang="ru-RU" b="1" dirty="0" smtClean="0">
                <a:solidFill>
                  <a:srgbClr val="E26651"/>
                </a:solidFill>
              </a:rPr>
              <a:t>День Неизвестного солдата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Установление этой памятной даты –  выражение дани памяти воинам, отдавшим свои жизни  ради будущего   всего мира, всем </a:t>
            </a:r>
            <a:r>
              <a:rPr lang="ru-RU" b="1" dirty="0" smtClean="0">
                <a:solidFill>
                  <a:srgbClr val="E26651"/>
                </a:solidFill>
              </a:rPr>
              <a:t> тем, чьи имена неизвестны, а подвиг бессмертен.  </a:t>
            </a:r>
          </a:p>
          <a:p>
            <a:endParaRPr lang="ru-RU" b="1" dirty="0" smtClean="0">
              <a:solidFill>
                <a:srgbClr val="E26651"/>
              </a:solidFill>
            </a:endParaRPr>
          </a:p>
          <a:p>
            <a:pPr algn="ctr"/>
            <a:endParaRPr lang="ru-RU" sz="1600" i="1" dirty="0" smtClean="0"/>
          </a:p>
          <a:p>
            <a:endParaRPr lang="ru-RU" b="1" dirty="0" smtClean="0">
              <a:solidFill>
                <a:srgbClr val="E26651"/>
              </a:solidFill>
            </a:endParaRPr>
          </a:p>
          <a:p>
            <a:endParaRPr lang="ru-RU" b="1" dirty="0" smtClean="0">
              <a:solidFill>
                <a:srgbClr val="E26651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8" y="457423"/>
            <a:ext cx="7570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День Неизвестного солдата – 3 декабря </a:t>
            </a:r>
            <a:endParaRPr lang="ru-RU" sz="22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825" r="5877"/>
          <a:stretch/>
        </p:blipFill>
        <p:spPr>
          <a:xfrm>
            <a:off x="6527178" y="1342102"/>
            <a:ext cx="5478009" cy="51176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03523" y="6053110"/>
            <a:ext cx="577645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С.Б. Иванов и А.Ю. Воробьёв </a:t>
            </a:r>
          </a:p>
          <a:p>
            <a:pPr algn="r"/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возлагают цветы к </a:t>
            </a:r>
            <a:r>
              <a:rPr lang="ru-RU" sz="1150" dirty="0">
                <a:latin typeface="Rubik Light" panose="00000400000000000000" pitchFamily="2" charset="-79"/>
                <a:cs typeface="Rubik Light" panose="00000400000000000000" pitchFamily="2" charset="-79"/>
              </a:rPr>
              <a:t>братской </a:t>
            </a:r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могиле в поселке Красный Московской области.</a:t>
            </a:r>
          </a:p>
          <a:p>
            <a:pPr algn="r"/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 3 декабря 2014 г.</a:t>
            </a:r>
            <a:endParaRPr lang="ru-RU" sz="115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-16184" y="457423"/>
            <a:ext cx="7588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«Поисковое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движение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России».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Полевые работы</a:t>
            </a:r>
          </a:p>
        </p:txBody>
      </p:sp>
      <p:pic>
        <p:nvPicPr>
          <p:cNvPr id="11270" name="Picture 6" descr="Открытие &quot;Вахты памяти&quot; прошло в формате видеоконференции — Российская  газет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468"/>
          <a:stretch/>
        </p:blipFill>
        <p:spPr bwMode="auto">
          <a:xfrm>
            <a:off x="4646203" y="3860120"/>
            <a:ext cx="3691481" cy="2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Поисковики России начали очередную &quot;Вахту Памяти&quot; — Российская газета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370" r="10224" b="6144"/>
          <a:stretch/>
        </p:blipFill>
        <p:spPr bwMode="auto">
          <a:xfrm>
            <a:off x="8484660" y="3860120"/>
            <a:ext cx="3494698" cy="2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613432" y="6500039"/>
            <a:ext cx="344850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Экспедиции Поискового движения России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375" y="1557005"/>
            <a:ext cx="40143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6651"/>
                </a:solidFill>
              </a:rPr>
              <a:t>«</a:t>
            </a:r>
            <a:r>
              <a:rPr lang="ru-RU" b="1" dirty="0">
                <a:solidFill>
                  <a:srgbClr val="E26651"/>
                </a:solidFill>
              </a:rPr>
              <a:t>Поисковое </a:t>
            </a:r>
            <a:r>
              <a:rPr lang="ru-RU" b="1" dirty="0" smtClean="0">
                <a:solidFill>
                  <a:srgbClr val="E26651"/>
                </a:solidFill>
              </a:rPr>
              <a:t>движение России»  - </a:t>
            </a:r>
            <a:r>
              <a:rPr lang="ru-RU" dirty="0" smtClean="0"/>
              <a:t>самое крупное общественное объединение, которое занимается </a:t>
            </a:r>
            <a:r>
              <a:rPr lang="ru-RU" dirty="0"/>
              <a:t>полевой и архивной поисковой работой.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Движение</a:t>
            </a:r>
            <a:r>
              <a:rPr lang="ru-RU" dirty="0"/>
              <a:t> объединяет более </a:t>
            </a:r>
            <a:r>
              <a:rPr lang="ru-RU" b="1" dirty="0">
                <a:solidFill>
                  <a:srgbClr val="E26651"/>
                </a:solidFill>
              </a:rPr>
              <a:t>42 тысяч </a:t>
            </a:r>
            <a:r>
              <a:rPr lang="ru-RU" dirty="0"/>
              <a:t>поисковиков всех возрастов в составе </a:t>
            </a:r>
            <a:r>
              <a:rPr lang="ru-RU" b="1" dirty="0" smtClean="0">
                <a:solidFill>
                  <a:srgbClr val="E26651"/>
                </a:solidFill>
              </a:rPr>
              <a:t>1428</a:t>
            </a:r>
            <a:r>
              <a:rPr lang="ru-RU" dirty="0" smtClean="0"/>
              <a:t> </a:t>
            </a:r>
            <a:r>
              <a:rPr lang="ru-RU" dirty="0"/>
              <a:t>поисковых отрядов. </a:t>
            </a:r>
            <a:endParaRPr lang="ru-RU" dirty="0" smtClean="0"/>
          </a:p>
          <a:p>
            <a:r>
              <a:rPr lang="ru-RU" dirty="0" smtClean="0"/>
              <a:t>Региональные </a:t>
            </a:r>
            <a:r>
              <a:rPr lang="ru-RU" dirty="0"/>
              <a:t>отделения Движения открыты в </a:t>
            </a:r>
            <a:r>
              <a:rPr lang="ru-RU" b="1" dirty="0">
                <a:solidFill>
                  <a:srgbClr val="E26651"/>
                </a:solidFill>
              </a:rPr>
              <a:t>82 </a:t>
            </a:r>
            <a:r>
              <a:rPr lang="ru-RU" dirty="0"/>
              <a:t>субъектах Федерации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З</a:t>
            </a:r>
            <a:r>
              <a:rPr lang="ru-RU" dirty="0" smtClean="0"/>
              <a:t>а </a:t>
            </a:r>
            <a:r>
              <a:rPr lang="ru-RU" dirty="0"/>
              <a:t>7 лет </a:t>
            </a:r>
            <a:r>
              <a:rPr lang="ru-RU" dirty="0" smtClean="0"/>
              <a:t> работы поисковиками </a:t>
            </a:r>
            <a:r>
              <a:rPr lang="ru-RU" dirty="0"/>
              <a:t>захоронено порядка </a:t>
            </a:r>
            <a:r>
              <a:rPr lang="ru-RU" b="1" dirty="0">
                <a:solidFill>
                  <a:srgbClr val="E26651"/>
                </a:solidFill>
              </a:rPr>
              <a:t>150 000 советских </a:t>
            </a:r>
            <a:r>
              <a:rPr lang="ru-RU" b="1" dirty="0" smtClean="0">
                <a:solidFill>
                  <a:srgbClr val="E26651"/>
                </a:solidFill>
              </a:rPr>
              <a:t>солдат</a:t>
            </a:r>
            <a:r>
              <a:rPr lang="ru-RU" dirty="0"/>
              <a:t>, установлено более </a:t>
            </a:r>
            <a:r>
              <a:rPr lang="ru-RU" b="1" dirty="0" smtClean="0">
                <a:solidFill>
                  <a:srgbClr val="E26651"/>
                </a:solidFill>
              </a:rPr>
              <a:t>8 000</a:t>
            </a:r>
            <a:r>
              <a:rPr lang="ru-RU" b="1" dirty="0"/>
              <a:t> </a:t>
            </a:r>
            <a:r>
              <a:rPr lang="ru-RU" dirty="0"/>
              <a:t>имен.</a:t>
            </a:r>
          </a:p>
        </p:txBody>
      </p:sp>
      <p:pic>
        <p:nvPicPr>
          <p:cNvPr id="13" name="Picture 4" descr="Поисковое движение России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90" t="2589" b="9226"/>
          <a:stretch/>
        </p:blipFill>
        <p:spPr bwMode="auto">
          <a:xfrm>
            <a:off x="4646202" y="1392077"/>
            <a:ext cx="3691481" cy="22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Поисковое движение России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39" t="11603" r="3258"/>
          <a:stretch/>
        </p:blipFill>
        <p:spPr bwMode="auto">
          <a:xfrm>
            <a:off x="8485530" y="1392077"/>
            <a:ext cx="3493828" cy="204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22889" y="3308170"/>
            <a:ext cx="3567550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Артефакты, найденные  в могиле солдата, </a:t>
            </a:r>
          </a:p>
          <a:p>
            <a:pPr algn="r"/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погибшего в </a:t>
            </a:r>
            <a:r>
              <a:rPr lang="ru-RU" sz="1150" dirty="0">
                <a:latin typeface="Rubik Light" panose="00000400000000000000" pitchFamily="2" charset="-79"/>
                <a:cs typeface="Rubik Light" panose="00000400000000000000" pitchFamily="2" charset="-79"/>
              </a:rPr>
              <a:t>Тверской области в 1942 </a:t>
            </a:r>
            <a:r>
              <a:rPr lang="ru-RU" sz="115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г. 2016 г.  </a:t>
            </a:r>
            <a:endParaRPr lang="ru-RU" sz="115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0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-16184" y="457423"/>
            <a:ext cx="7588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Информационные ресурсы</a:t>
            </a:r>
            <a:endParaRPr lang="ru-RU" sz="22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648" y="1731666"/>
            <a:ext cx="6467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Узнать больше про Поисковое движение России </a:t>
            </a:r>
          </a:p>
          <a:p>
            <a:r>
              <a:rPr lang="ru-RU" dirty="0" smtClean="0"/>
              <a:t>и День Неизвестного солдата можно на сайте: </a:t>
            </a:r>
            <a:r>
              <a:rPr lang="ru-RU" b="1" dirty="0" err="1" smtClean="0">
                <a:solidFill>
                  <a:srgbClr val="E26651"/>
                </a:solidFill>
              </a:rPr>
              <a:t>рф-поиск.рф</a:t>
            </a:r>
            <a:endParaRPr lang="ru-RU" b="1" dirty="0" smtClean="0">
              <a:solidFill>
                <a:srgbClr val="E26651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Также можно пройти тест в официальном </a:t>
            </a:r>
            <a:r>
              <a:rPr lang="ru-RU" dirty="0"/>
              <a:t>аккаунте </a:t>
            </a:r>
            <a:endParaRPr lang="ru-RU" dirty="0" smtClean="0"/>
          </a:p>
          <a:p>
            <a:r>
              <a:rPr lang="ru-RU" dirty="0" smtClean="0"/>
              <a:t>Поискового </a:t>
            </a:r>
            <a:r>
              <a:rPr lang="ru-RU" dirty="0"/>
              <a:t>д</a:t>
            </a:r>
            <a:r>
              <a:rPr lang="ru-RU" dirty="0" smtClean="0"/>
              <a:t>вижения </a:t>
            </a:r>
            <a:r>
              <a:rPr lang="ru-RU" dirty="0"/>
              <a:t>России в социальной сети </a:t>
            </a:r>
            <a:r>
              <a:rPr lang="ru-RU" dirty="0" err="1" smtClean="0"/>
              <a:t>Вконтакте</a:t>
            </a:r>
            <a:r>
              <a:rPr lang="ru-RU" dirty="0" smtClean="0"/>
              <a:t>: </a:t>
            </a:r>
            <a:r>
              <a:rPr lang="en-US" b="1" dirty="0" smtClean="0">
                <a:solidFill>
                  <a:srgbClr val="E26651"/>
                </a:solidFill>
              </a:rPr>
              <a:t>vk.com/</a:t>
            </a:r>
            <a:r>
              <a:rPr lang="en-US" b="1" dirty="0" err="1" smtClean="0">
                <a:solidFill>
                  <a:srgbClr val="E26651"/>
                </a:solidFill>
              </a:rPr>
              <a:t>rfpoisk</a:t>
            </a:r>
            <a:endParaRPr lang="ru-RU" b="1" dirty="0">
              <a:solidFill>
                <a:srgbClr val="E26651"/>
              </a:solidFill>
            </a:endParaRPr>
          </a:p>
          <a:p>
            <a:endParaRPr lang="ru-RU" dirty="0"/>
          </a:p>
          <a:p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вы не </a:t>
            </a:r>
            <a:r>
              <a:rPr lang="ru-RU" dirty="0" smtClean="0"/>
              <a:t>зарегистрированы </a:t>
            </a:r>
            <a:r>
              <a:rPr lang="ru-RU" dirty="0"/>
              <a:t>в ВК, </a:t>
            </a:r>
            <a:r>
              <a:rPr lang="ru-RU" dirty="0" smtClean="0"/>
              <a:t>то </a:t>
            </a:r>
            <a:r>
              <a:rPr lang="ru-RU" dirty="0"/>
              <a:t>можете </a:t>
            </a:r>
            <a:r>
              <a:rPr lang="ru-RU" dirty="0" smtClean="0"/>
              <a:t>пройти тест </a:t>
            </a:r>
          </a:p>
          <a:p>
            <a:r>
              <a:rPr lang="ru-RU" dirty="0" smtClean="0"/>
              <a:t>на сайте: </a:t>
            </a:r>
            <a:r>
              <a:rPr lang="ru-RU" b="1" dirty="0" smtClean="0">
                <a:solidFill>
                  <a:srgbClr val="E26651"/>
                </a:solidFill>
              </a:rPr>
              <a:t>год2020.рф/</a:t>
            </a:r>
            <a:r>
              <a:rPr lang="ru-RU" b="1" dirty="0" err="1" smtClean="0">
                <a:solidFill>
                  <a:srgbClr val="E26651"/>
                </a:solidFill>
              </a:rPr>
              <a:t>деньнеизвестногосолдата</a:t>
            </a:r>
            <a:endParaRPr lang="ru-RU" b="1" dirty="0">
              <a:solidFill>
                <a:srgbClr val="E2665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72375" y="0"/>
            <a:ext cx="5559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6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мятники вечной Славы: первые памятники Неизвестному Солдату | ВКонтакте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2404"/>
          <a:stretch/>
        </p:blipFill>
        <p:spPr bwMode="auto">
          <a:xfrm>
            <a:off x="8463323" y="0"/>
            <a:ext cx="3728677" cy="49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946" y="4473214"/>
            <a:ext cx="45704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Западном полушарии первый памятник Неизвестному солдату был </a:t>
            </a:r>
            <a:r>
              <a:rPr lang="ru-RU" dirty="0" smtClean="0"/>
              <a:t>установлен </a:t>
            </a:r>
          </a:p>
          <a:p>
            <a:r>
              <a:rPr lang="ru-RU" dirty="0" smtClean="0"/>
              <a:t>в США после </a:t>
            </a:r>
            <a:r>
              <a:rPr lang="ru-RU" dirty="0"/>
              <a:t>окончания войны Севера и Юга 1861–1865 годов в </a:t>
            </a:r>
            <a:r>
              <a:rPr lang="ru-RU" dirty="0" smtClean="0"/>
              <a:t>штате Миссисипи.</a:t>
            </a:r>
            <a:endParaRPr lang="ru-RU" dirty="0"/>
          </a:p>
          <a:p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0946" y="1740715"/>
            <a:ext cx="7309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6651"/>
                </a:solidFill>
              </a:rPr>
              <a:t>Традиция </a:t>
            </a:r>
            <a:r>
              <a:rPr lang="ru-RU" b="1" dirty="0">
                <a:solidFill>
                  <a:srgbClr val="E26651"/>
                </a:solidFill>
              </a:rPr>
              <a:t>установки памятников </a:t>
            </a:r>
            <a:r>
              <a:rPr lang="ru-RU" b="1" dirty="0" smtClean="0">
                <a:solidFill>
                  <a:srgbClr val="E26651"/>
                </a:solidFill>
              </a:rPr>
              <a:t>Неизвестным солдатам </a:t>
            </a:r>
            <a:r>
              <a:rPr lang="ru-RU" dirty="0"/>
              <a:t>возникла </a:t>
            </a:r>
            <a:endParaRPr lang="ru-RU" dirty="0" smtClean="0"/>
          </a:p>
          <a:p>
            <a:r>
              <a:rPr lang="ru-RU" dirty="0" smtClean="0"/>
              <a:t>еще </a:t>
            </a:r>
            <a:r>
              <a:rPr lang="ru-RU" dirty="0"/>
              <a:t>в середине 19 века </a:t>
            </a:r>
            <a:r>
              <a:rPr lang="ru-RU" dirty="0" smtClean="0"/>
              <a:t>в </a:t>
            </a:r>
            <a:r>
              <a:rPr lang="ru-RU" dirty="0"/>
              <a:t>Западной Европе.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b="1" dirty="0">
                <a:solidFill>
                  <a:srgbClr val="E26651"/>
                </a:solidFill>
              </a:rPr>
              <a:t>Впервые монумент </a:t>
            </a:r>
            <a:r>
              <a:rPr lang="ru-RU" dirty="0"/>
              <a:t>в честь погибших безвестных воинов </a:t>
            </a:r>
            <a:r>
              <a:rPr lang="ru-RU" b="1" dirty="0">
                <a:solidFill>
                  <a:srgbClr val="E26651"/>
                </a:solidFill>
              </a:rPr>
              <a:t>появился </a:t>
            </a:r>
            <a:endParaRPr lang="ru-RU" b="1" dirty="0" smtClean="0">
              <a:solidFill>
                <a:srgbClr val="E26651"/>
              </a:solidFill>
            </a:endParaRPr>
          </a:p>
          <a:p>
            <a:r>
              <a:rPr lang="ru-RU" b="1" dirty="0" smtClean="0">
                <a:solidFill>
                  <a:srgbClr val="E26651"/>
                </a:solidFill>
              </a:rPr>
              <a:t>в </a:t>
            </a:r>
            <a:r>
              <a:rPr lang="ru-RU" b="1" dirty="0">
                <a:solidFill>
                  <a:srgbClr val="E26651"/>
                </a:solidFill>
              </a:rPr>
              <a:t>Дании в 1858 году</a:t>
            </a:r>
            <a:r>
              <a:rPr lang="ru-RU" dirty="0"/>
              <a:t>. Памятник, получивший название </a:t>
            </a:r>
            <a:r>
              <a:rPr lang="ru-RU" dirty="0" smtClean="0"/>
              <a:t>«Неизвестный пехотинец», </a:t>
            </a:r>
            <a:r>
              <a:rPr lang="ru-RU" dirty="0"/>
              <a:t>был воздвигнут </a:t>
            </a:r>
            <a:r>
              <a:rPr lang="ru-RU" dirty="0" smtClean="0"/>
              <a:t>в </a:t>
            </a:r>
            <a:r>
              <a:rPr lang="ru-RU" dirty="0"/>
              <a:t>память о </a:t>
            </a:r>
            <a:r>
              <a:rPr lang="ru-RU" dirty="0" smtClean="0"/>
              <a:t>солдатах, погибших </a:t>
            </a:r>
          </a:p>
          <a:p>
            <a:r>
              <a:rPr lang="ru-RU" dirty="0" smtClean="0"/>
              <a:t>во </a:t>
            </a:r>
            <a:r>
              <a:rPr lang="ru-RU" dirty="0"/>
              <a:t>время датско-прусской </a:t>
            </a:r>
            <a:r>
              <a:rPr lang="ru-RU" dirty="0" smtClean="0"/>
              <a:t>войны.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95165" y="4999702"/>
            <a:ext cx="2396836" cy="425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«Неизвестный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пехотинец», </a:t>
            </a:r>
          </a:p>
          <a:p>
            <a:pPr algn="r">
              <a:lnSpc>
                <a:spcPts val="1300"/>
              </a:lnSpc>
            </a:pPr>
            <a:r>
              <a:rPr lang="ru-RU" sz="1200" dirty="0" err="1" smtClean="0">
                <a:latin typeface="Rubik Light" panose="00000400000000000000" pitchFamily="2" charset="-79"/>
                <a:cs typeface="Rubik Light" panose="00000400000000000000" pitchFamily="2" charset="-79"/>
              </a:rPr>
              <a:t>Фредориция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, Дания 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8321"/>
            <a:ext cx="7572375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История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памятников неизвестным героям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–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мировая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традиция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Первые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памятники неизвестным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солдатам</a:t>
            </a:r>
            <a:endParaRPr lang="ru-RU" sz="22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pic>
        <p:nvPicPr>
          <p:cNvPr id="5124" name="Picture 4" descr="File:Beauvoir Confederate States Unknown Soldier Tom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18222" y="3770332"/>
            <a:ext cx="4038478" cy="26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92653" y="6460477"/>
            <a:ext cx="2564047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Бовуар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, штат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Миссисипи, США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9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8497" y="1743917"/>
            <a:ext cx="53345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Европе после окончания Первой мировой войны мемориальные комплексы неизвестным солдатам появились во многих странах.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1920 году — в Великобритании и Франции,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1921 </a:t>
            </a:r>
            <a:r>
              <a:rPr lang="ru-RU" dirty="0"/>
              <a:t>году — в США, Италии, Бельгии и Португалии,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1922 году — в Чехословакии.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началу 1930-х годов такие монументы были сооружены также в </a:t>
            </a:r>
            <a:r>
              <a:rPr lang="ru-RU" dirty="0" smtClean="0"/>
              <a:t>Югославии</a:t>
            </a:r>
            <a:r>
              <a:rPr lang="ru-RU" dirty="0"/>
              <a:t>, Румынии, Австрии, Венгрии, Польше и Греции.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8321"/>
            <a:ext cx="7572375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402374" y="368321"/>
            <a:ext cx="8521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Мемориальные комплексы неизвестным солдатам, </a:t>
            </a:r>
            <a:endParaRPr lang="ru-RU" sz="2200" b="1" dirty="0" smtClean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павшим в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годы Первой мировой войны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33419" y="3936611"/>
            <a:ext cx="2663909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en-US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   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Лондон, Великобритания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7176" name="Picture 8" descr="https://img-fotki.yandex.ru/get/64354/163437490.78/0_126498_ff897116_X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31624" y="4321016"/>
            <a:ext cx="3775976" cy="23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91379" y="6574049"/>
            <a:ext cx="3863004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Брюссель, Бельгия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026" name="Picture 2" descr="Могила Неизвестного Солдата в США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06" r="8588" b="15873"/>
          <a:stretch/>
        </p:blipFill>
        <p:spPr bwMode="auto">
          <a:xfrm>
            <a:off x="8978635" y="1834665"/>
            <a:ext cx="3058512" cy="236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897328" y="3931349"/>
            <a:ext cx="3150329" cy="425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Штат Вирджиния, США</a:t>
            </a:r>
          </a:p>
          <a:p>
            <a:pPr algn="r">
              <a:lnSpc>
                <a:spcPts val="1300"/>
              </a:lnSpc>
            </a:pP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030" name="Picture 6" descr="https://avatars.mds.yandex.net/get-zen_doc/1907878/pub_5d05139270b0790d8ad5fa3e_5d0516d9e648700de761c2bc/scale_12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8" r="2255" b="-228"/>
          <a:stretch/>
        </p:blipFill>
        <p:spPr bwMode="auto">
          <a:xfrm>
            <a:off x="6231624" y="1834336"/>
            <a:ext cx="2627588" cy="20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upload.wikimedia.org/wikipedia/commons/thumb/e/ea/Altare_della_Patria-July_2016_%2859%29.jpg/260px-Altare_della_Patria-July_2016_%2859%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660"/>
          <a:stretch/>
        </p:blipFill>
        <p:spPr bwMode="auto">
          <a:xfrm>
            <a:off x="10144358" y="4283900"/>
            <a:ext cx="1885082" cy="25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064893" y="6574050"/>
            <a:ext cx="2001972" cy="425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Рим, Италия</a:t>
            </a:r>
          </a:p>
          <a:p>
            <a:pPr algn="r">
              <a:lnSpc>
                <a:spcPts val="1300"/>
              </a:lnSpc>
            </a:pP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381" y="1876205"/>
            <a:ext cx="5700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окончания Второй мировой войны </a:t>
            </a:r>
            <a:r>
              <a:rPr lang="ru-RU" b="1" dirty="0" smtClean="0">
                <a:solidFill>
                  <a:srgbClr val="E26651"/>
                </a:solidFill>
              </a:rPr>
              <a:t>мемориалы неизвестному солдату</a:t>
            </a:r>
            <a:r>
              <a:rPr lang="ru-RU" dirty="0" smtClean="0"/>
              <a:t> появились в Финляндии, </a:t>
            </a:r>
          </a:p>
          <a:p>
            <a:r>
              <a:rPr lang="ru-RU" dirty="0" smtClean="0"/>
              <a:t>на Филиппинах, в Бразилии, Японии, затем — в Турции, ГДР, Египте, Иране, Ираке, Сирии, Сомали, Зимбабве, Новой Зеландии и других государствах.</a:t>
            </a:r>
          </a:p>
          <a:p>
            <a:endParaRPr lang="ru-RU" dirty="0" smtClean="0"/>
          </a:p>
          <a:p>
            <a:r>
              <a:rPr lang="ru-RU" dirty="0" smtClean="0"/>
              <a:t>Сейчас в мире насчитывается более 40 </a:t>
            </a:r>
            <a:r>
              <a:rPr lang="ru-RU" b="1" dirty="0" smtClean="0">
                <a:solidFill>
                  <a:srgbClr val="E26651"/>
                </a:solidFill>
              </a:rPr>
              <a:t>монументов неизвестному солдату</a:t>
            </a:r>
            <a:r>
              <a:rPr lang="ru-RU" dirty="0" smtClean="0"/>
              <a:t>.  Как правило, они размещены</a:t>
            </a:r>
            <a:r>
              <a:rPr lang="en-US" dirty="0" smtClean="0"/>
              <a:t> </a:t>
            </a:r>
          </a:p>
          <a:p>
            <a:r>
              <a:rPr lang="ru-RU" dirty="0" smtClean="0"/>
              <a:t>в местах мемориальных захоронений погибших воинов,  личность которых установить не удалось. </a:t>
            </a:r>
          </a:p>
          <a:p>
            <a:endParaRPr lang="ru-RU" dirty="0" smtClean="0"/>
          </a:p>
          <a:p>
            <a:r>
              <a:rPr lang="ru-RU" dirty="0" smtClean="0"/>
              <a:t>В отдельных случаях в качестве такого памятника может выступать кенотаф — символическая могила </a:t>
            </a:r>
            <a:endParaRPr lang="en-US" dirty="0" smtClean="0"/>
          </a:p>
          <a:p>
            <a:r>
              <a:rPr lang="ru-RU" dirty="0" smtClean="0"/>
              <a:t>без захоронения. </a:t>
            </a:r>
          </a:p>
          <a:p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8321"/>
            <a:ext cx="7572375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-27708" y="368320"/>
            <a:ext cx="7521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Мемориальные комплексы н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еизвестным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солдатам, </a:t>
            </a:r>
            <a:endParaRPr lang="ru-RU" sz="2200" b="1" dirty="0" smtClean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павшим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 годы Второй мировой войны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17576" y="3851435"/>
            <a:ext cx="2858814" cy="2677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София, Болгария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24" r="15631"/>
          <a:stretch/>
        </p:blipFill>
        <p:spPr>
          <a:xfrm>
            <a:off x="9343697" y="4173795"/>
            <a:ext cx="2711669" cy="2315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16"/>
          <a:stretch/>
        </p:blipFill>
        <p:spPr>
          <a:xfrm>
            <a:off x="6244392" y="1622324"/>
            <a:ext cx="2963917" cy="24896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216257" y="3860172"/>
            <a:ext cx="3042451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Берлин, Германия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026" name="Picture 2" descr="https://img-fotki.yandex.ru/get/72233/79595346.19f/0_aed2d_c7fc79fd_or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6" r="11327"/>
          <a:stretch/>
        </p:blipFill>
        <p:spPr bwMode="auto">
          <a:xfrm>
            <a:off x="6251594" y="4173795"/>
            <a:ext cx="2971775" cy="23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.d-cd.net/e614f0ds-192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509" t="68" r="6788" b="8441"/>
          <a:stretch/>
        </p:blipFill>
        <p:spPr bwMode="auto">
          <a:xfrm>
            <a:off x="9333186" y="1622324"/>
            <a:ext cx="2722180" cy="22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322676" y="6489291"/>
            <a:ext cx="2753714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Кенотаф. Монреаль, Канада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8731" y="6518787"/>
            <a:ext cx="2963917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Тирана, Албания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hotocentra.ru/images/main1/15764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43" t="1793" r="1520" b="2231"/>
          <a:stretch/>
        </p:blipFill>
        <p:spPr bwMode="auto">
          <a:xfrm>
            <a:off x="7342414" y="1848954"/>
            <a:ext cx="4849586" cy="36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3748" y="1504335"/>
            <a:ext cx="6541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6651"/>
                </a:solidFill>
              </a:rPr>
              <a:t>В России </a:t>
            </a:r>
            <a:r>
              <a:rPr lang="ru-RU" dirty="0" smtClean="0"/>
              <a:t>традиция памятных захоронений павших, личность которых установить не удалось, ведет свою историю </a:t>
            </a:r>
          </a:p>
          <a:p>
            <a:r>
              <a:rPr lang="ru-RU" dirty="0" smtClean="0"/>
              <a:t>с </a:t>
            </a:r>
            <a:r>
              <a:rPr lang="ru-RU" b="1" dirty="0" smtClean="0">
                <a:solidFill>
                  <a:srgbClr val="E26651"/>
                </a:solidFill>
              </a:rPr>
              <a:t>монумента в память о жертвах Февральской и Октябрьской революций </a:t>
            </a:r>
            <a:r>
              <a:rPr lang="ru-RU" dirty="0" smtClean="0"/>
              <a:t>1917 года и Гражданской войны.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/>
              <a:t>Он  был открыт 7 ноября 1919 года на Марсовом поле в Петрограде (Санкт-Петербурге).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-16184" y="457423"/>
            <a:ext cx="75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Памятник «Борцам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революции</a:t>
            </a:r>
            <a:r>
              <a:rPr lang="ru-RU" sz="24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» на Марсовом поле </a:t>
            </a:r>
          </a:p>
        </p:txBody>
      </p:sp>
      <p:pic>
        <p:nvPicPr>
          <p:cNvPr id="19" name="Рисунок 18" descr="https://u-ssr.ru/uploads/posts/2019-11/1574346215_001.jpg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29687"/>
          <a:stretch/>
        </p:blipFill>
        <p:spPr bwMode="auto">
          <a:xfrm>
            <a:off x="340753" y="3672348"/>
            <a:ext cx="4704475" cy="2772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4554554" y="4124845"/>
            <a:ext cx="2560319" cy="2208440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84410" y="4512608"/>
            <a:ext cx="1900605" cy="1759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БЕССМЕРТЕН </a:t>
            </a: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павший за великое </a:t>
            </a:r>
            <a:endParaRPr lang="en-US" sz="1200" b="1" dirty="0" smtClean="0">
              <a:latin typeface="Bookman Old Style" panose="02050604050505020204" pitchFamily="18" charset="0"/>
              <a:cs typeface="Rubik" panose="00000800000000000000" pitchFamily="2" charset="-79"/>
            </a:endParaRP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дело</a:t>
            </a: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в народе жив </a:t>
            </a:r>
            <a:endParaRPr lang="en-US" sz="1200" b="1" dirty="0" smtClean="0">
              <a:latin typeface="Bookman Old Style" panose="02050604050505020204" pitchFamily="18" charset="0"/>
              <a:cs typeface="Rubik" panose="00000800000000000000" pitchFamily="2" charset="-79"/>
            </a:endParaRP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ВЕЧНО</a:t>
            </a: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кто для народа </a:t>
            </a: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жизнь положил, трудился, боролся и умер</a:t>
            </a:r>
          </a:p>
          <a:p>
            <a:pPr algn="ctr">
              <a:lnSpc>
                <a:spcPts val="1300"/>
              </a:lnSpc>
            </a:pPr>
            <a:r>
              <a:rPr lang="ru-RU" sz="1200" b="1" dirty="0" smtClean="0">
                <a:latin typeface="Bookman Old Style" panose="02050604050505020204" pitchFamily="18" charset="0"/>
                <a:cs typeface="Rubik" panose="00000800000000000000" pitchFamily="2" charset="-79"/>
              </a:rPr>
              <a:t>за общее благо</a:t>
            </a:r>
          </a:p>
        </p:txBody>
      </p:sp>
    </p:spTree>
    <p:extLst>
      <p:ext uri="{BB962C8B-B14F-4D97-AF65-F5344CB8AC3E}">
        <p14:creationId xmlns:p14="http://schemas.microsoft.com/office/powerpoint/2010/main" xmlns="" val="8448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https://d2zofuu73zurgl.cloudfront.net/vnikitskom/cloned-images/auction_88/lots/import_0/350/1/a_ignore_q_80_w_1000_c_limi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5083" y="0"/>
            <a:ext cx="4616918" cy="63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" y="368321"/>
            <a:ext cx="7572374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Мемориал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 «Могила Неизвестного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С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олдата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» </a:t>
            </a:r>
            <a:endParaRPr lang="ru-RU" sz="2200" b="1" dirty="0" smtClean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Александровском саду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327" y="1743858"/>
            <a:ext cx="653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26651"/>
                </a:solidFill>
              </a:rPr>
              <a:t>Могила Неизвестного Солдата в Москве появилась в 1966 году.  </a:t>
            </a:r>
            <a:r>
              <a:rPr lang="ru-RU" dirty="0" smtClean="0"/>
              <a:t>В преддверии 25-й годовщины разгрома немецких войск </a:t>
            </a:r>
            <a:endParaRPr lang="en-US" dirty="0" smtClean="0"/>
          </a:p>
          <a:p>
            <a:r>
              <a:rPr lang="ru-RU" dirty="0" smtClean="0"/>
              <a:t>под Москвой было принято решение установить </a:t>
            </a:r>
            <a:r>
              <a:rPr lang="ru-RU" b="1" dirty="0" smtClean="0">
                <a:solidFill>
                  <a:srgbClr val="E26651"/>
                </a:solidFill>
              </a:rPr>
              <a:t>мемориал </a:t>
            </a:r>
            <a:endParaRPr lang="en-US" b="1" dirty="0" smtClean="0">
              <a:solidFill>
                <a:srgbClr val="E26651"/>
              </a:solidFill>
            </a:endParaRPr>
          </a:p>
          <a:p>
            <a:r>
              <a:rPr lang="ru-RU" b="1" dirty="0" smtClean="0">
                <a:solidFill>
                  <a:srgbClr val="E26651"/>
                </a:solidFill>
              </a:rPr>
              <a:t>в Александровском саду у стен Кремля</a:t>
            </a:r>
            <a:r>
              <a:rPr lang="ru-RU" dirty="0" smtClean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328" y="3185652"/>
            <a:ext cx="6537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Мемориал </a:t>
            </a:r>
            <a:r>
              <a:rPr lang="ru-RU" dirty="0"/>
              <a:t>создали архитекторы Юрий </a:t>
            </a:r>
            <a:r>
              <a:rPr lang="ru-RU" dirty="0" err="1"/>
              <a:t>Рабаев</a:t>
            </a:r>
            <a:r>
              <a:rPr lang="ru-RU" dirty="0"/>
              <a:t>, Дмитрий </a:t>
            </a:r>
            <a:r>
              <a:rPr lang="ru-RU" dirty="0" err="1" smtClean="0"/>
              <a:t>Бурдин</a:t>
            </a:r>
            <a:r>
              <a:rPr lang="ru-RU" dirty="0"/>
              <a:t>, Владимир Климов и скульптор Николай Томский.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красной плите из гранита покоится боевое знамя из бронзы, а на нём — солдатская каска и лавровая ветвь. </a:t>
            </a:r>
            <a:endParaRPr lang="ru-RU" dirty="0" smtClean="0"/>
          </a:p>
          <a:p>
            <a:r>
              <a:rPr lang="ru-RU" dirty="0" smtClean="0"/>
              <a:t>В середине бронзовой пятиконечной звезды пылает Вечный огонь, а под звездой начертано: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E26651"/>
                </a:solidFill>
              </a:rPr>
              <a:t>«Имя твоё неизвестно, подвиг твой бессмертен»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2374" y="6371303"/>
            <a:ext cx="461962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Могила Неизвестного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солдата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,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Москва</a:t>
            </a:r>
          </a:p>
          <a:p>
            <a:pPr algn="r"/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4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16185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-16183" y="457423"/>
            <a:ext cx="7588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История памятника Неизвестному солдату в Москве</a:t>
            </a:r>
            <a:endParaRPr lang="ru-RU" sz="22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pic>
        <p:nvPicPr>
          <p:cNvPr id="1026" name="Picture 2" descr="https://3.bp.blogspot.com/-4K7rnrtyfrQ/Vl-G6SoIPuI/AAAAAAAAGXQ/EKmlOPAJMmI/s1600/%25D0%25BF%25D0%25B5%25D1%2580%25D0%25B5%25D0%25B7%25D0%25B0%25D1%2585%25D0%25BE%25D1%2580%25D0%25BE%25D0%25BD%25D0%25B5%25D0%25BD%25D0%25B8%25D0%25B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8" r="76"/>
          <a:stretch/>
        </p:blipFill>
        <p:spPr bwMode="auto">
          <a:xfrm>
            <a:off x="8412312" y="1177788"/>
            <a:ext cx="3842590" cy="26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DQEFvKYXcAEvYoa.jpg:lar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349" t="19501" r="14062" b="5550"/>
          <a:stretch/>
        </p:blipFill>
        <p:spPr bwMode="auto">
          <a:xfrm>
            <a:off x="4665872" y="1177788"/>
            <a:ext cx="3666192" cy="28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349490" y="3588955"/>
            <a:ext cx="3852862" cy="5924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Захоронение у Кремлёвской стены останков Неизвестного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солдата. </a:t>
            </a:r>
          </a:p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3 декабря 1966 г</a:t>
            </a:r>
            <a:r>
              <a:rPr lang="ru-RU" sz="1200" dirty="0" smtClean="0">
                <a:solidFill>
                  <a:schemeClr val="tx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034" name="Picture 10" descr="https://pbs.twimg.com/media/D6Byby7WwAAGY2J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2971"/>
          <a:stretch/>
        </p:blipFill>
        <p:spPr bwMode="auto">
          <a:xfrm>
            <a:off x="4665872" y="4195504"/>
            <a:ext cx="3674783" cy="26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557132" y="3588955"/>
            <a:ext cx="3774932" cy="5924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Траурная процессия на Тверской ул. </a:t>
            </a:r>
          </a:p>
          <a:p>
            <a:pPr algn="r"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Москвы. 3 декабря 1966 г.</a:t>
            </a:r>
          </a:p>
          <a:p>
            <a:pPr algn="r">
              <a:lnSpc>
                <a:spcPts val="1300"/>
              </a:lnSpc>
            </a:pP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787" y="1177788"/>
            <a:ext cx="40389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 декабря </a:t>
            </a:r>
            <a:r>
              <a:rPr lang="ru-RU" dirty="0" smtClean="0"/>
              <a:t>1966 года останки </a:t>
            </a:r>
            <a:r>
              <a:rPr lang="ru-RU" dirty="0"/>
              <a:t>неизвестного воина эксгумировали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братской могилы на 41 км Ленинградского </a:t>
            </a:r>
            <a:r>
              <a:rPr lang="ru-RU" dirty="0" smtClean="0"/>
              <a:t>шоссе. </a:t>
            </a:r>
          </a:p>
          <a:p>
            <a:endParaRPr lang="ru-RU" dirty="0"/>
          </a:p>
          <a:p>
            <a:r>
              <a:rPr lang="ru-RU" b="1" dirty="0">
                <a:solidFill>
                  <a:srgbClr val="E26651"/>
                </a:solidFill>
              </a:rPr>
              <a:t>3 декабря </a:t>
            </a:r>
            <a:r>
              <a:rPr lang="ru-RU" dirty="0"/>
              <a:t>прах перевезли в Москву.  </a:t>
            </a:r>
            <a:r>
              <a:rPr lang="ru-RU" dirty="0" smtClean="0"/>
              <a:t>На артиллерийском лафете военным эскортом через весь город прах доставили к Кремлю. </a:t>
            </a:r>
            <a:r>
              <a:rPr lang="ru-RU" dirty="0"/>
              <a:t>В последний путь Неизвестного солдата провожали тысячи </a:t>
            </a:r>
            <a:r>
              <a:rPr lang="ru-RU" dirty="0" smtClean="0"/>
              <a:t>москвичей.</a:t>
            </a:r>
          </a:p>
        </p:txBody>
      </p:sp>
      <p:pic>
        <p:nvPicPr>
          <p:cNvPr id="9220" name="Picture 4" descr="https://cdn.iz.ru/sites/default/files/styles/900x600/public/photo_item-2017-12/1512291103_1.jpg?itok=YEfle2HJ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791"/>
          <a:stretch/>
        </p:blipFill>
        <p:spPr bwMode="auto">
          <a:xfrm>
            <a:off x="8410632" y="4195504"/>
            <a:ext cx="3884522" cy="26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5738899" y="6598955"/>
            <a:ext cx="5528191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Торжественное открытие мемориала Неизвестному солдату, 8 мая 1967 г</a:t>
            </a:r>
            <a:r>
              <a:rPr lang="ru-RU" sz="1200" dirty="0" smtClean="0">
                <a:solidFill>
                  <a:schemeClr val="tx1"/>
                </a:solidFill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787" y="4525590"/>
            <a:ext cx="41335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траурного митинга на Манежной площади  гроб с прахом был захоронен в Александровском саду у Кремлевской стены. 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8 мая 1967 года </a:t>
            </a:r>
            <a:r>
              <a:rPr lang="ru-RU" dirty="0"/>
              <a:t>состоялось торжественное открытие мемориала.</a:t>
            </a:r>
          </a:p>
        </p:txBody>
      </p:sp>
    </p:spTree>
    <p:extLst>
      <p:ext uri="{BB962C8B-B14F-4D97-AF65-F5344CB8AC3E}">
        <p14:creationId xmlns:p14="http://schemas.microsoft.com/office/powerpoint/2010/main" xmlns="" val="18794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st-roll.ru/wp-content/uploads/2016/12/DSC016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5318" y="3510116"/>
            <a:ext cx="3939153" cy="280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6184" y="457423"/>
            <a:ext cx="71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– символ памяти</a:t>
            </a:r>
            <a:endParaRPr lang="ru-RU" sz="24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16184" y="408805"/>
            <a:ext cx="7588559" cy="54864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-16184" y="457423"/>
            <a:ext cx="7588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Мемориалы неизвестному солдату на территории России</a:t>
            </a:r>
            <a:endParaRPr lang="ru-RU" sz="22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pic>
        <p:nvPicPr>
          <p:cNvPr id="4098" name="Picture 2" descr="https://i1.photo.2gis.com/images/geo/13/1829587363048844_d8b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5318" y="412956"/>
            <a:ext cx="3894471" cy="26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843384" y="3141406"/>
            <a:ext cx="4152099" cy="2590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Мемориал «Вечный 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огонь». Тюмень. Открыт в 1968 г.</a:t>
            </a: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4100" name="Picture 4" descr="http://st-vedomosti.ru/sites/default/files/field/image/soldat_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06423" y="1280386"/>
            <a:ext cx="3425744" cy="27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242485" y="3510116"/>
            <a:ext cx="3541388" cy="5924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Мемориал «Вечная слава». Ставрополь.</a:t>
            </a:r>
          </a:p>
          <a:p>
            <a:pPr>
              <a:lnSpc>
                <a:spcPts val="1300"/>
              </a:lnSpc>
            </a:pP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Открыт в 1967г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</a:p>
          <a:p>
            <a:pPr>
              <a:lnSpc>
                <a:spcPts val="1300"/>
              </a:lnSpc>
            </a:pP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05081" y="6344150"/>
            <a:ext cx="4178921" cy="425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Мемориал  «Славы» в Старой Руссе. 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Новгородская обл. Открыт в 1964 г.</a:t>
            </a: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3" name="Picture 2" descr="Памятник Неизвестному солдату — National Geographic Россия: красота мира в  каждом кадре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211" y="1280386"/>
            <a:ext cx="3718409" cy="54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35225" y="6194323"/>
            <a:ext cx="380169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Памятник  «Неизвестному солдату».</a:t>
            </a:r>
          </a:p>
          <a:p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Казань. Открыт в 1967г.</a:t>
            </a:r>
          </a:p>
          <a:p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pic>
        <p:nvPicPr>
          <p:cNvPr id="10242" name="Picture 2" descr="https://pbs.twimg.com/media/D9lYFmBXUAAn4DK.jpg:large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2824"/>
          <a:stretch/>
        </p:blipFill>
        <p:spPr bwMode="auto">
          <a:xfrm>
            <a:off x="4289050" y="4085303"/>
            <a:ext cx="3443117" cy="25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31828" y="6344150"/>
            <a:ext cx="3562319" cy="425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Памятник "Скорбящей матери-Родине»</a:t>
            </a:r>
            <a:r>
              <a:rPr lang="en-US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.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 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Самар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а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. Открыт в 1971 г.</a:t>
            </a:r>
            <a:endParaRPr lang="ru-RU" sz="1200" dirty="0">
              <a:solidFill>
                <a:schemeClr val="tx1"/>
              </a:solidFill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5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khoahoc.tv/photos/image/2018/12/05/khai-hoan-m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75" y="0"/>
            <a:ext cx="4619625" cy="65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6184" y="457423"/>
            <a:ext cx="71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– символ памяти</a:t>
            </a:r>
            <a:endParaRPr lang="ru-RU" sz="2400" b="1" dirty="0">
              <a:solidFill>
                <a:schemeClr val="bg1"/>
              </a:solidFill>
              <a:latin typeface="+mj-lt"/>
              <a:cs typeface="Futura PT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117" y="1731452"/>
            <a:ext cx="5957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E26651"/>
                </a:solidFill>
              </a:rPr>
              <a:t>Традиция поддержания вечного огня </a:t>
            </a:r>
            <a:r>
              <a:rPr lang="ru-RU" dirty="0"/>
              <a:t>у монументов,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мемориальных комплексах, кладбищах, могилах  </a:t>
            </a:r>
            <a:r>
              <a:rPr lang="ru-RU" b="1" dirty="0">
                <a:solidFill>
                  <a:srgbClr val="E26651"/>
                </a:solidFill>
              </a:rPr>
              <a:t>восходит</a:t>
            </a:r>
            <a:r>
              <a:rPr lang="ru-RU" dirty="0"/>
              <a:t> еще </a:t>
            </a:r>
            <a:r>
              <a:rPr lang="ru-RU" b="1" dirty="0">
                <a:solidFill>
                  <a:srgbClr val="E26651"/>
                </a:solidFill>
              </a:rPr>
              <a:t>к </a:t>
            </a:r>
            <a:r>
              <a:rPr lang="ru-RU" b="1" dirty="0" smtClean="0">
                <a:solidFill>
                  <a:srgbClr val="E26651"/>
                </a:solidFill>
              </a:rPr>
              <a:t>античной </a:t>
            </a:r>
            <a:r>
              <a:rPr lang="ru-RU" b="1" dirty="0">
                <a:solidFill>
                  <a:srgbClr val="E26651"/>
                </a:solidFill>
              </a:rPr>
              <a:t>истории.</a:t>
            </a:r>
            <a:r>
              <a:rPr lang="ru-RU" dirty="0"/>
              <a:t> 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новейшей истории вечный огонь впервые был зажжен в Париже на могиле Неизвестного солдата,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в которой </a:t>
            </a:r>
            <a:r>
              <a:rPr lang="ru-RU" dirty="0" smtClean="0"/>
              <a:t> </a:t>
            </a:r>
            <a:r>
              <a:rPr lang="ru-RU" dirty="0"/>
              <a:t>погребены останки французского </a:t>
            </a:r>
            <a:r>
              <a:rPr lang="ru-RU" dirty="0" smtClean="0"/>
              <a:t>воина, </a:t>
            </a:r>
            <a:r>
              <a:rPr lang="ru-RU" dirty="0"/>
              <a:t>погибшего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боях Первой мировой войны.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E26651"/>
                </a:solidFill>
              </a:rPr>
              <a:t>Традиция </a:t>
            </a:r>
            <a:r>
              <a:rPr lang="ru-RU" b="1" dirty="0">
                <a:solidFill>
                  <a:srgbClr val="E26651"/>
                </a:solidFill>
              </a:rPr>
              <a:t>была заимствована многими государствами</a:t>
            </a:r>
            <a:r>
              <a:rPr lang="ru-RU" dirty="0"/>
              <a:t>, которые устанавливали общенациональные и городские памятники солдатам, павшим в Первой мировой.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Вечный </a:t>
            </a:r>
            <a:r>
              <a:rPr lang="ru-RU" dirty="0"/>
              <a:t>огонь в 1930-1940-х годах был зажжен </a:t>
            </a:r>
            <a:endParaRPr lang="ru-RU" dirty="0" smtClean="0"/>
          </a:p>
          <a:p>
            <a:r>
              <a:rPr lang="ru-RU" dirty="0" smtClean="0"/>
              <a:t>у мемориалов в </a:t>
            </a:r>
            <a:r>
              <a:rPr lang="ru-RU" dirty="0"/>
              <a:t>Бельгии, Португалии, Румынии, </a:t>
            </a:r>
            <a:r>
              <a:rPr lang="ru-RU" dirty="0" smtClean="0"/>
              <a:t>Чехии.</a:t>
            </a:r>
          </a:p>
          <a:p>
            <a:endParaRPr lang="ru-RU" b="1" dirty="0">
              <a:solidFill>
                <a:srgbClr val="E2665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74257" y="6518788"/>
            <a:ext cx="491774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Могила Неизвестного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солдата</a:t>
            </a:r>
            <a:r>
              <a:rPr lang="ru-RU" sz="1200" dirty="0">
                <a:latin typeface="Rubik Light" panose="00000400000000000000" pitchFamily="2" charset="-79"/>
                <a:cs typeface="Rubik Light" panose="00000400000000000000" pitchFamily="2" charset="-79"/>
              </a:rPr>
              <a:t>. </a:t>
            </a:r>
            <a:r>
              <a:rPr lang="ru-RU" sz="1200" dirty="0" smtClean="0">
                <a:latin typeface="Rubik Light" panose="00000400000000000000" pitchFamily="2" charset="-79"/>
                <a:cs typeface="Rubik Light" panose="00000400000000000000" pitchFamily="2" charset="-79"/>
              </a:rPr>
              <a:t>Париж, Франция</a:t>
            </a:r>
            <a:endParaRPr lang="ru-RU" sz="1200" dirty="0">
              <a:latin typeface="Rubik Light" panose="00000400000000000000" pitchFamily="2" charset="-79"/>
              <a:cs typeface="Rubik Light" panose="00000400000000000000" pitchFamily="2" charset="-79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68321"/>
            <a:ext cx="7572375" cy="894803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Вечный огонь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как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символ памяти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Мемориальный </a:t>
            </a:r>
            <a:r>
              <a:rPr lang="ru-RU" sz="22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огонь у Триумфальной арки в Париже</a:t>
            </a:r>
          </a:p>
        </p:txBody>
      </p:sp>
    </p:spTree>
    <p:extLst>
      <p:ext uri="{BB962C8B-B14F-4D97-AF65-F5344CB8AC3E}">
        <p14:creationId xmlns:p14="http://schemas.microsoft.com/office/powerpoint/2010/main" xmlns="" val="37166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1039</Words>
  <Application>Microsoft Office PowerPoint</Application>
  <PresentationFormat>Произвольный</PresentationFormat>
  <Paragraphs>160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Сальникова Анастасия</dc:creator>
  <cp:lastModifiedBy>E_Tyugashova</cp:lastModifiedBy>
  <cp:revision>170</cp:revision>
  <cp:lastPrinted>2020-11-20T13:46:18Z</cp:lastPrinted>
  <dcterms:created xsi:type="dcterms:W3CDTF">2020-11-20T08:31:03Z</dcterms:created>
  <dcterms:modified xsi:type="dcterms:W3CDTF">2020-11-30T11:50:41Z</dcterms:modified>
</cp:coreProperties>
</file>