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autoCompressPictures="0">
  <p:sldMasterIdLst>
    <p:sldMasterId id="2147483648" r:id="rId1"/>
  </p:sldMasterIdLst>
  <p:notesMasterIdLst>
    <p:notesMasterId r:id="rId2"/>
  </p:notesMasterIdLst>
  <p:sldIdLst>
    <p:sldId id="256" r:id="rId3"/>
    <p:sldId id="329" r:id="rId4"/>
    <p:sldId id="319" r:id="rId5"/>
    <p:sldId id="321" r:id="rId6"/>
    <p:sldId id="320" r:id="rId7"/>
    <p:sldId id="322" r:id="rId8"/>
    <p:sldId id="324" r:id="rId9"/>
    <p:sldId id="325" r:id="rId10"/>
    <p:sldId id="328" r:id="rId11"/>
  </p:sldIdLst>
  <p:sldSz cx="12192000" cy="6858000"/>
  <p:notesSz cx="6858000" cy="9144000"/>
  <p:custDataLst>
    <p:tags r:id="rId1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62B"/>
    <a:srgbClr val="404040"/>
    <a:srgbClr val="BB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07"/>
  </p:normalViewPr>
  <p:slideViewPr>
    <p:cSldViewPr snapToGrid="0">
      <p:cViewPr varScale="1">
        <p:scale>
          <a:sx n="108" d="100"/>
          <a:sy n="108" d="100"/>
        </p:scale>
        <p:origin x="678"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3F50C-452B-1640-A7A3-894AE29E02F2}" type="datetimeFigureOut">
              <a:rPr lang="ru-RU" smtClean="0"/>
              <a:t>25.06.2025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E9E93-8D3C-0841-A6BB-794891BF2A12}" type="slidenum">
              <a:rPr lang="ru-RU" smtClean="0"/>
              <a:t>‹#›</a:t>
            </a:fld>
            <a:endParaRPr lang="ru-RU"/>
          </a:p>
        </p:txBody>
      </p:sp>
    </p:spTree>
    <p:extLst>
      <p:ext uri="{BB962C8B-B14F-4D97-AF65-F5344CB8AC3E}">
        <p14:creationId xmlns:p14="http://schemas.microsoft.com/office/powerpoint/2010/main" val="1568710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6EE9E93-8D3C-0841-A6BB-794891BF2A12}" type="slidenum">
              <a:rPr lang="ru-RU" smtClean="0"/>
              <a:t>2</a:t>
            </a:fld>
            <a:endParaRPr lang="ru-RU"/>
          </a:p>
        </p:txBody>
      </p:sp>
    </p:spTree>
    <p:extLst>
      <p:ext uri="{BB962C8B-B14F-4D97-AF65-F5344CB8AC3E}">
        <p14:creationId xmlns:p14="http://schemas.microsoft.com/office/powerpoint/2010/main" val="3560853625"/>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76EE9E93-8D3C-0841-A6BB-794891BF2A12}" type="slidenum">
              <a:rPr lang="ru-RU" smtClean="0"/>
              <a:t>8</a:t>
            </a:fld>
            <a:endParaRPr lang="ru-RU"/>
          </a:p>
        </p:txBody>
      </p:sp>
    </p:spTree>
    <p:extLst>
      <p:ext uri="{BB962C8B-B14F-4D97-AF65-F5344CB8AC3E}">
        <p14:creationId xmlns:p14="http://schemas.microsoft.com/office/powerpoint/2010/main" val="15517762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FE7DA68F-3F9A-41B4-6982-284C0A9BDF1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F3A5F4F-ED36-CB89-77AB-269B9CC286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38B1BAB-8847-65F1-1982-30C453B52FD8}"/>
              </a:ext>
            </a:extLst>
          </p:cNvPr>
          <p:cNvSpPr>
            <a:spLocks noGrp="1"/>
          </p:cNvSpPr>
          <p:nvPr>
            <p:ph type="dt" sz="half" idx="10"/>
          </p:nvPr>
        </p:nvSpPr>
        <p:spPr/>
        <p:txBody>
          <a:bodyPr/>
          <a:lstStyle/>
          <a:p>
            <a:fld id="{30319519-0903-2447-BC69-A99ABC6629CF}" type="datetimeFigureOut">
              <a:rPr lang="ru-RU" smtClean="0"/>
              <a:t>25.06.2025</a:t>
            </a:fld>
            <a:endParaRPr lang="ru-RU"/>
          </a:p>
        </p:txBody>
      </p:sp>
      <p:sp>
        <p:nvSpPr>
          <p:cNvPr id="5" name="Нижний колонтитул 4">
            <a:extLst>
              <a:ext uri="{FF2B5EF4-FFF2-40B4-BE49-F238E27FC236}">
                <a16:creationId xmlns:a16="http://schemas.microsoft.com/office/drawing/2014/main" id="{00540639-7277-AF3F-1005-D58BD4CC078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032A55-EDCB-AC64-766C-65D257E5A4A2}"/>
              </a:ext>
            </a:extLst>
          </p:cNvPr>
          <p:cNvSpPr>
            <a:spLocks noGrp="1"/>
          </p:cNvSpPr>
          <p:nvPr>
            <p:ph type="sldNum" sz="quarter" idx="12"/>
          </p:nvPr>
        </p:nvSpPr>
        <p:spPr/>
        <p:txBody>
          <a:bodyPr/>
          <a:lstStyle/>
          <a:p>
            <a:fld id="{561AE8EC-5E87-CB42-A1B3-A16AB8448A5E}" type="slidenum">
              <a:rPr lang="ru-RU" smtClean="0"/>
              <a:t>‹#›</a:t>
            </a:fld>
            <a:endParaRPr lang="ru-RU"/>
          </a:p>
        </p:txBody>
      </p:sp>
    </p:spTree>
    <p:extLst>
      <p:ext uri="{BB962C8B-B14F-4D97-AF65-F5344CB8AC3E}">
        <p14:creationId xmlns:p14="http://schemas.microsoft.com/office/powerpoint/2010/main" val="83476484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B37CBB36-C786-687F-0EA4-C5D605718CB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E709ED1-9E8E-3F21-BDAA-0A054BFD0A3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280A5E4-0FB1-AB5C-7562-747FD44D2D39}"/>
              </a:ext>
            </a:extLst>
          </p:cNvPr>
          <p:cNvSpPr>
            <a:spLocks noGrp="1"/>
          </p:cNvSpPr>
          <p:nvPr>
            <p:ph type="dt" sz="half" idx="10"/>
          </p:nvPr>
        </p:nvSpPr>
        <p:spPr/>
        <p:txBody>
          <a:bodyPr/>
          <a:lstStyle/>
          <a:p>
            <a:fld id="{30319519-0903-2447-BC69-A99ABC6629CF}" type="datetimeFigureOut">
              <a:rPr lang="ru-RU" smtClean="0"/>
              <a:t>25.06.2025</a:t>
            </a:fld>
            <a:endParaRPr lang="ru-RU"/>
          </a:p>
        </p:txBody>
      </p:sp>
      <p:sp>
        <p:nvSpPr>
          <p:cNvPr id="5" name="Нижний колонтитул 4">
            <a:extLst>
              <a:ext uri="{FF2B5EF4-FFF2-40B4-BE49-F238E27FC236}">
                <a16:creationId xmlns:a16="http://schemas.microsoft.com/office/drawing/2014/main" id="{A2F665FB-46CD-4DB1-0263-086E2A96E95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7055958-5A31-B917-07CF-EB77B6629913}"/>
              </a:ext>
            </a:extLst>
          </p:cNvPr>
          <p:cNvSpPr>
            <a:spLocks noGrp="1"/>
          </p:cNvSpPr>
          <p:nvPr>
            <p:ph type="sldNum" sz="quarter" idx="12"/>
          </p:nvPr>
        </p:nvSpPr>
        <p:spPr/>
        <p:txBody>
          <a:bodyPr/>
          <a:lstStyle/>
          <a:p>
            <a:fld id="{561AE8EC-5E87-CB42-A1B3-A16AB8448A5E}" type="slidenum">
              <a:rPr lang="ru-RU" smtClean="0"/>
              <a:t>‹#›</a:t>
            </a:fld>
            <a:endParaRPr lang="ru-RU"/>
          </a:p>
        </p:txBody>
      </p:sp>
    </p:spTree>
    <p:extLst>
      <p:ext uri="{BB962C8B-B14F-4D97-AF65-F5344CB8AC3E}">
        <p14:creationId xmlns:p14="http://schemas.microsoft.com/office/powerpoint/2010/main" val="25811296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DC8E0FB-8FCD-1E52-F44A-DBCBCB085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09EBC99-9573-E994-539A-1DD80984CE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45907DC-841F-DFD2-9F6B-49046A4B3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19519-0903-2447-BC69-A99ABC6629CF}" type="datetimeFigureOut">
              <a:rPr lang="ru-RU" smtClean="0"/>
              <a:t>25.06.2025</a:t>
            </a:fld>
            <a:endParaRPr lang="ru-RU"/>
          </a:p>
        </p:txBody>
      </p:sp>
      <p:sp>
        <p:nvSpPr>
          <p:cNvPr id="5" name="Нижний колонтитул 4">
            <a:extLst>
              <a:ext uri="{FF2B5EF4-FFF2-40B4-BE49-F238E27FC236}">
                <a16:creationId xmlns:a16="http://schemas.microsoft.com/office/drawing/2014/main" id="{3302D041-D3B3-B8EA-C3C6-A5156747FF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A1E851C-30C4-3512-A209-EEA71A23E3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AE8EC-5E87-CB42-A1B3-A16AB8448A5E}" type="slidenum">
              <a:rPr lang="ru-RU" smtClean="0"/>
              <a:t>‹#›</a:t>
            </a:fld>
            <a:endParaRPr lang="ru-RU"/>
          </a:p>
        </p:txBody>
      </p:sp>
    </p:spTree>
    <p:extLst>
      <p:ext uri="{BB962C8B-B14F-4D97-AF65-F5344CB8AC3E}">
        <p14:creationId xmlns:p14="http://schemas.microsoft.com/office/powerpoint/2010/main" val="2962531164"/>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jpeg" /><Relationship Id="rId5" Type="http://schemas.openxmlformats.org/officeDocument/2006/relationships/image" Target="../media/image5.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7.jpeg" /><Relationship Id="rId4" Type="http://schemas.openxmlformats.org/officeDocument/2006/relationships/image" Target="../media/image8.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 Id="rId3" Type="http://schemas.openxmlformats.org/officeDocument/2006/relationships/image" Target="../media/image10.jpeg" /><Relationship Id="rId4" Type="http://schemas.openxmlformats.org/officeDocument/2006/relationships/image" Target="../media/image11.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1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065107FF-00FD-ED29-7E70-2E25601F3394}"/>
              </a:ext>
            </a:extLst>
          </p:cNvPr>
          <p:cNvSpPr>
            <a:spLocks noGrp="1"/>
          </p:cNvSpPr>
          <p:nvPr>
            <p:ph type="ctrTitle"/>
          </p:nvPr>
        </p:nvSpPr>
        <p:spPr>
          <a:xfrm>
            <a:off x="-1" y="1041400"/>
            <a:ext cx="12191999" cy="2190072"/>
          </a:xfrm>
        </p:spPr>
        <p:txBody>
          <a:bodyPr>
            <a:normAutofit/>
          </a:bodyPr>
          <a:lstStyle/>
          <a:p>
            <a:r>
              <a:rPr lang="ru-RU" sz="4400">
                <a:solidFill>
                  <a:schemeClr val="tx1">
                    <a:lumMod val="65000"/>
                    <a:lumOff val="35000"/>
                  </a:schemeClr>
                </a:solidFill>
              </a:rPr>
              <a:t>Памятка по выявлению деструктивного и противоправного поведения у несовершеннолетних  </a:t>
            </a:r>
          </a:p>
        </p:txBody>
      </p:sp>
      <p:sp>
        <p:nvSpPr>
          <p:cNvPr id="3" name="Подзаголовок 2">
            <a:extLst>
              <a:ext uri="{FF2B5EF4-FFF2-40B4-BE49-F238E27FC236}">
                <a16:creationId xmlns:a16="http://schemas.microsoft.com/office/drawing/2014/main" id="{BF6F8EA3-419C-BD9C-F111-0CFF3E19D19D}"/>
              </a:ext>
            </a:extLst>
          </p:cNvPr>
          <p:cNvSpPr>
            <a:spLocks noGrp="1"/>
          </p:cNvSpPr>
          <p:nvPr>
            <p:ph type="subTitle" idx="1"/>
          </p:nvPr>
        </p:nvSpPr>
        <p:spPr>
          <a:xfrm>
            <a:off x="1910580" y="5986655"/>
            <a:ext cx="8629083" cy="1555423"/>
          </a:xfrm>
        </p:spPr>
        <p:txBody>
          <a:bodyPr>
            <a:normAutofit/>
          </a:bodyPr>
          <a:lstStyle/>
          <a:p>
            <a:r>
              <a:rPr lang="ru-RU"/>
              <a:t>Педагог-психолог, Малыш Наталья Борисовна</a:t>
            </a:r>
          </a:p>
          <a:p>
            <a:r>
              <a:rPr lang="ru-RU"/>
              <a:t>Волгоград, июнь 2025 год</a:t>
            </a:r>
          </a:p>
        </p:txBody>
      </p:sp>
      <p:pic>
        <p:nvPicPr>
          <p:cNvPr id="4" name="Picture 2" descr="ГБПОУ ВИТ">
            <a:extLst>
              <a:ext uri="{FF2B5EF4-FFF2-40B4-BE49-F238E27FC236}">
                <a16:creationId xmlns:a16="http://schemas.microsoft.com/office/drawing/2014/main" id="{AB0C7065-4A4A-3657-D672-E8443DE862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132556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Девиантное поведение подростков – причины, профилактика, коррекция и риски">
            <a:extLst>
              <a:ext uri="{FF2B5EF4-FFF2-40B4-BE49-F238E27FC236}">
                <a16:creationId xmlns:a16="http://schemas.microsoft.com/office/drawing/2014/main" id="{F6C4CE95-C532-4067-9996-747C77CFA1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01222" y="2947385"/>
            <a:ext cx="5042292" cy="327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294288"/>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Объект 2">
            <a:extLst>
              <a:ext uri="{FF2B5EF4-FFF2-40B4-BE49-F238E27FC236}">
                <a16:creationId xmlns:a16="http://schemas.microsoft.com/office/drawing/2014/main" id="{6E8F914F-55BB-891B-F92C-1965ADA79DA7}"/>
              </a:ext>
            </a:extLst>
          </p:cNvPr>
          <p:cNvSpPr>
            <a:spLocks noGrp="1"/>
          </p:cNvSpPr>
          <p:nvPr>
            <p:ph idx="1"/>
          </p:nvPr>
        </p:nvSpPr>
        <p:spPr>
          <a:xfrm>
            <a:off x="235490" y="1650250"/>
            <a:ext cx="7354918" cy="5207750"/>
          </a:xfrm>
        </p:spPr>
        <p:txBody>
          <a:bodyPr>
            <a:normAutofit/>
          </a:bodyPr>
          <a:lstStyle/>
          <a:p>
            <a:pPr algn="just"/>
            <a:r>
              <a:rPr lang="ru-RU" b="1" i="1"/>
              <a:t>1. </a:t>
            </a:r>
            <a:r>
              <a:rPr lang="ru-RU" b="1" i="1" u="sng"/>
              <a:t>Визуальные маркеры</a:t>
            </a:r>
            <a:r>
              <a:rPr lang="ru-RU" b="1" i="1"/>
              <a:t>:</a:t>
            </a:r>
            <a:r>
              <a:rPr lang="ru-RU" b="1"/>
              <a:t> </a:t>
            </a:r>
            <a:r>
              <a:rPr lang="ru-RU" i="1"/>
              <a:t>закрытая одежда, даже в жаркое время года (попытка скрыть руки), порезы на руках, бедрах, ссадины.</a:t>
            </a:r>
          </a:p>
          <a:p>
            <a:pPr marL="0" indent="0" algn="just">
              <a:buNone/>
            </a:pPr>
            <a:endParaRPr lang="ru-RU" i="1"/>
          </a:p>
          <a:p>
            <a:pPr algn="just"/>
            <a:r>
              <a:rPr lang="ru-RU" b="1" i="1"/>
              <a:t>2. </a:t>
            </a:r>
            <a:r>
              <a:rPr lang="ru-RU" b="1" i="1" u="sng"/>
              <a:t>Виртуальные маркеры</a:t>
            </a:r>
            <a:r>
              <a:rPr lang="ru-RU" b="1" i="1"/>
              <a:t>: </a:t>
            </a:r>
            <a:r>
              <a:rPr lang="ru-RU" i="1"/>
              <a:t>публикация депрессивных статусов, подписка на сообщества, содержащие околосуицидальный контент, в том числе контент, романтизирующий смерть, одиночество, депрессию, самоповреждение (от анорексии до селфхарма).</a:t>
            </a:r>
          </a:p>
        </p:txBody>
      </p:sp>
      <p:sp>
        <p:nvSpPr>
          <p:cNvPr id="6" name="Заголовок 1">
            <a:extLst>
              <a:ext uri="{FF2B5EF4-FFF2-40B4-BE49-F238E27FC236}">
                <a16:creationId xmlns:a16="http://schemas.microsoft.com/office/drawing/2014/main" id="{84B03DF6-D98E-4349-9772-B2D56DBF679E}"/>
              </a:ext>
            </a:extLst>
          </p:cNvPr>
          <p:cNvSpPr txBox="1"/>
          <p:nvPr/>
        </p:nvSpPr>
        <p:spPr>
          <a:xfrm>
            <a:off x="838200" y="1317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a:t>Маркеры увлечения обучающимися суицидальными практиками</a:t>
            </a:r>
          </a:p>
        </p:txBody>
      </p:sp>
      <p:pic>
        <p:nvPicPr>
          <p:cNvPr id="1026" name="Picture 2" descr="Тест на селфхарм – виды зависимости от самоповреждения">
            <a:extLst>
              <a:ext uri="{FF2B5EF4-FFF2-40B4-BE49-F238E27FC236}">
                <a16:creationId xmlns:a16="http://schemas.microsoft.com/office/drawing/2014/main" id="{71026CF8-A32B-4FA5-9146-08C7D63EA0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5163" y="1029810"/>
            <a:ext cx="3837796" cy="2494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одиночество, тоска ,депрессия | Постила">
            <a:extLst>
              <a:ext uri="{FF2B5EF4-FFF2-40B4-BE49-F238E27FC236}">
                <a16:creationId xmlns:a16="http://schemas.microsoft.com/office/drawing/2014/main" id="{9C96C3C0-1AE1-4B31-9B0B-2CB3D77949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650" t="4757" r="6502" b="5037"/>
          <a:stretch>
            <a:fillRect/>
          </a:stretch>
        </p:blipFill>
        <p:spPr bwMode="auto">
          <a:xfrm>
            <a:off x="9804061" y="3432609"/>
            <a:ext cx="2257888" cy="32936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Не любовь - тоска одиночества - тела, разума, душ (Александр Феоктистов) /  Стихи.ру">
            <a:extLst>
              <a:ext uri="{FF2B5EF4-FFF2-40B4-BE49-F238E27FC236}">
                <a16:creationId xmlns:a16="http://schemas.microsoft.com/office/drawing/2014/main" id="{03CFB6F0-E4CA-4ED2-A5FF-294615BD09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691161" y="3582017"/>
            <a:ext cx="2044506" cy="297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0777"/>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054" name="Picture 6" descr="Familienkonflikt Problem Wütende Eltern schreien sich gegenseitig aus  Mutter und Vater Charakter schreien trauriger kleiner Junge sitzt und weint  auf dem Sofa Häuslicher Missbrauch Scheidung Cartoon People Vector  Illustration | Premium Vektor">
            <a:extLst>
              <a:ext uri="{FF2B5EF4-FFF2-40B4-BE49-F238E27FC236}">
                <a16:creationId xmlns:a16="http://schemas.microsoft.com/office/drawing/2014/main" id="{F8B74DA9-3CBB-44E0-B0EF-0C3FC3AB8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673" b="2675"/>
          <a:stretch>
            <a:fillRect/>
          </a:stretch>
        </p:blipFill>
        <p:spPr bwMode="auto">
          <a:xfrm>
            <a:off x="9303797" y="4434953"/>
            <a:ext cx="2888203" cy="2423047"/>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15F85C47-6BD1-44E0-AB7A-94DDB5C7C712}"/>
              </a:ext>
            </a:extLst>
          </p:cNvPr>
          <p:cNvPicPr>
            <a:picLocks noChangeAspect="1"/>
          </p:cNvPicPr>
          <p:nvPr/>
        </p:nvPicPr>
        <p:blipFill>
          <a:blip r:embed="rId3"/>
          <a:stretch>
            <a:fillRect/>
          </a:stretch>
        </p:blipFill>
        <p:spPr>
          <a:xfrm>
            <a:off x="9303798" y="309478"/>
            <a:ext cx="2888202" cy="2489630"/>
          </a:xfrm>
          <a:prstGeom prst="rect">
            <a:avLst/>
          </a:prstGeom>
        </p:spPr>
      </p:pic>
      <p:sp>
        <p:nvSpPr>
          <p:cNvPr id="3" name="Объект 2">
            <a:extLst>
              <a:ext uri="{FF2B5EF4-FFF2-40B4-BE49-F238E27FC236}">
                <a16:creationId xmlns:a16="http://schemas.microsoft.com/office/drawing/2014/main" id="{6E8F914F-55BB-891B-F92C-1965ADA79DA7}"/>
              </a:ext>
            </a:extLst>
          </p:cNvPr>
          <p:cNvSpPr>
            <a:spLocks noGrp="1"/>
          </p:cNvSpPr>
          <p:nvPr>
            <p:ph idx="1"/>
          </p:nvPr>
        </p:nvSpPr>
        <p:spPr>
          <a:xfrm>
            <a:off x="208857" y="1651247"/>
            <a:ext cx="8793100" cy="5074978"/>
          </a:xfrm>
        </p:spPr>
        <p:txBody>
          <a:bodyPr>
            <a:normAutofit/>
          </a:bodyPr>
          <a:lstStyle/>
          <a:p>
            <a:r>
              <a:rPr lang="ru-RU" b="1" i="1"/>
              <a:t>3. </a:t>
            </a:r>
            <a:r>
              <a:rPr lang="ru-RU" b="1" i="1" u="sng"/>
              <a:t>Вербальные маркеры</a:t>
            </a:r>
            <a:r>
              <a:rPr lang="ru-RU" b="1" i="1"/>
              <a:t>: </a:t>
            </a:r>
            <a:r>
              <a:rPr lang="ru-RU" i="1"/>
              <a:t>высказывания о желании умереть, позитивная оценка суицидальных практик.</a:t>
            </a:r>
          </a:p>
          <a:p>
            <a:pPr marL="0" indent="0">
              <a:buNone/>
            </a:pPr>
            <a:endParaRPr lang="ru-RU" i="1"/>
          </a:p>
          <a:p>
            <a:r>
              <a:rPr lang="ru-RU" b="1" i="1"/>
              <a:t>4. </a:t>
            </a:r>
            <a:r>
              <a:rPr lang="ru-RU" b="1" i="1" u="sng"/>
              <a:t>Эмоциональные маркеры</a:t>
            </a:r>
            <a:r>
              <a:rPr lang="ru-RU" b="1" i="1"/>
              <a:t>: </a:t>
            </a:r>
            <a:r>
              <a:rPr lang="ru-RU" i="1"/>
              <a:t>смена эмоционального фона (жизнерадостный подросток вдруг стал замкнутым).</a:t>
            </a:r>
          </a:p>
          <a:p>
            <a:pPr marL="0" indent="0">
              <a:buNone/>
            </a:pPr>
            <a:endParaRPr lang="ru-RU" i="1"/>
          </a:p>
          <a:p>
            <a:r>
              <a:rPr lang="ru-RU" b="1" i="1"/>
              <a:t>5. </a:t>
            </a:r>
            <a:r>
              <a:rPr lang="ru-RU" b="1" i="1" u="sng"/>
              <a:t>Дополнительные факторы</a:t>
            </a:r>
            <a:r>
              <a:rPr lang="ru-RU" b="1" i="1"/>
              <a:t>: </a:t>
            </a:r>
            <a:r>
              <a:rPr lang="ru-RU" i="1"/>
              <a:t>проблемы в семье, развод, смерть близких, неразделенная любовь, суициды близких людей, наличие кумира суицидника (Курт Кобейн, Честер Беннингтон).</a:t>
            </a:r>
          </a:p>
        </p:txBody>
      </p:sp>
      <p:sp>
        <p:nvSpPr>
          <p:cNvPr id="9" name="Заголовок 1">
            <a:extLst>
              <a:ext uri="{FF2B5EF4-FFF2-40B4-BE49-F238E27FC236}">
                <a16:creationId xmlns:a16="http://schemas.microsoft.com/office/drawing/2014/main" id="{3DEC7647-DB12-1275-17ED-D9EE4CCC9026}"/>
              </a:ext>
            </a:extLst>
          </p:cNvPr>
          <p:cNvSpPr>
            <a:spLocks noGrp="1"/>
          </p:cNvSpPr>
          <p:nvPr>
            <p:ph type="title"/>
          </p:nvPr>
        </p:nvSpPr>
        <p:spPr>
          <a:xfrm>
            <a:off x="0" y="131775"/>
            <a:ext cx="9303797" cy="1325563"/>
          </a:xfrm>
        </p:spPr>
        <p:txBody>
          <a:bodyPr>
            <a:normAutofit/>
          </a:bodyPr>
          <a:lstStyle/>
          <a:p>
            <a:pPr algn="ctr"/>
            <a:r>
              <a:rPr lang="ru-RU" sz="4000"/>
              <a:t>Маркеры увлечения обучающимися суицидальными практиками</a:t>
            </a:r>
          </a:p>
        </p:txBody>
      </p:sp>
      <p:pic>
        <p:nvPicPr>
          <p:cNvPr id="2052" name="Picture 4" descr="То грустно, то весело: почему может часто меняться настроение : Блог Alter">
            <a:extLst>
              <a:ext uri="{FF2B5EF4-FFF2-40B4-BE49-F238E27FC236}">
                <a16:creationId xmlns:a16="http://schemas.microsoft.com/office/drawing/2014/main" id="{82DF2828-981A-40ED-BFA1-FE1A3AA347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25530" y="2799108"/>
            <a:ext cx="2663792" cy="172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189182"/>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E4C1BE0F-456F-3C6B-7A02-7C0C0ACD283E}"/>
              </a:ext>
            </a:extLst>
          </p:cNvPr>
          <p:cNvSpPr>
            <a:spLocks noGrp="1"/>
          </p:cNvSpPr>
          <p:nvPr>
            <p:ph type="title"/>
          </p:nvPr>
        </p:nvSpPr>
        <p:spPr>
          <a:xfrm>
            <a:off x="838198" y="88399"/>
            <a:ext cx="10515600" cy="1325563"/>
          </a:xfrm>
        </p:spPr>
        <p:txBody>
          <a:bodyPr/>
          <a:lstStyle/>
          <a:p>
            <a:pPr algn="ctr"/>
            <a:r>
              <a:rPr lang="ru-RU"/>
              <a:t>Словарик «суицидента»</a:t>
            </a:r>
          </a:p>
        </p:txBody>
      </p:sp>
      <p:sp>
        <p:nvSpPr>
          <p:cNvPr id="4" name="object 2">
            <a:extLst>
              <a:ext uri="{FF2B5EF4-FFF2-40B4-BE49-F238E27FC236}">
                <a16:creationId xmlns:a16="http://schemas.microsoft.com/office/drawing/2014/main" id="{1875F10D-40DE-505A-A60C-FA8D2FE7D4A8}"/>
              </a:ext>
            </a:extLst>
          </p:cNvPr>
          <p:cNvSpPr txBox="1"/>
          <p:nvPr/>
        </p:nvSpPr>
        <p:spPr>
          <a:xfrm>
            <a:off x="6033854" y="1413962"/>
            <a:ext cx="5879979" cy="2780633"/>
          </a:xfrm>
          <a:prstGeom prst="rect">
            <a:avLst/>
          </a:prstGeom>
          <a:ln w="28575">
            <a:solidFill>
              <a:srgbClr val="42362B"/>
            </a:solidFill>
          </a:ln>
        </p:spPr>
        <p:txBody>
          <a:bodyPr vert="horz" wrap="square" lIns="0" tIns="193421"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94310" algn="just">
              <a:lnSpc>
                <a:spcPct val="100000"/>
              </a:lnSpc>
              <a:spcBef>
                <a:spcPts val="95"/>
              </a:spcBef>
            </a:pPr>
            <a:r>
              <a:rPr lang="ru-RU" sz="2800">
                <a:latin typeface="+mn-lt"/>
              </a:rPr>
              <a:t>«Разбуди меня в 4:20» – форма внушения подросткам направленная на призыв проснуться раньше времени. Сбивая ритм жизни подростка, он становится более внушаемым и управляемым    </a:t>
            </a:r>
          </a:p>
        </p:txBody>
      </p:sp>
      <p:sp>
        <p:nvSpPr>
          <p:cNvPr id="7" name="object 2">
            <a:extLst>
              <a:ext uri="{FF2B5EF4-FFF2-40B4-BE49-F238E27FC236}">
                <a16:creationId xmlns:a16="http://schemas.microsoft.com/office/drawing/2014/main" id="{AE941544-86FE-8C21-CFCD-571718C495BB}"/>
              </a:ext>
            </a:extLst>
          </p:cNvPr>
          <p:cNvSpPr txBox="1"/>
          <p:nvPr/>
        </p:nvSpPr>
        <p:spPr>
          <a:xfrm>
            <a:off x="425102" y="1413962"/>
            <a:ext cx="5135192" cy="1918859"/>
          </a:xfrm>
          <a:prstGeom prst="rect">
            <a:avLst/>
          </a:prstGeom>
          <a:ln w="28575">
            <a:solidFill>
              <a:srgbClr val="42362B"/>
            </a:solidFill>
          </a:ln>
        </p:spPr>
        <p:txBody>
          <a:bodyPr vert="horz" wrap="square" lIns="0" tIns="193421"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94310" algn="just">
              <a:lnSpc>
                <a:spcPct val="100000"/>
              </a:lnSpc>
              <a:spcBef>
                <a:spcPts val="95"/>
              </a:spcBef>
            </a:pPr>
            <a:r>
              <a:rPr lang="ru-RU" sz="2800">
                <a:latin typeface="+mn-lt"/>
              </a:rPr>
              <a:t>«Синий кит» - образ, предлагаемый подросткам на интернет порталах, который пропагандирует суицид </a:t>
            </a:r>
          </a:p>
        </p:txBody>
      </p:sp>
      <p:pic>
        <p:nvPicPr>
          <p:cNvPr id="3074" name="Picture 2" descr="Газета Республика Абхазия - Игра, которая убивает. «Синий кит» пришел в  Абхазию?">
            <a:extLst>
              <a:ext uri="{FF2B5EF4-FFF2-40B4-BE49-F238E27FC236}">
                <a16:creationId xmlns:a16="http://schemas.microsoft.com/office/drawing/2014/main" id="{808830BA-C5BB-4FB4-ACE0-7C1AD6CC93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102" y="3803251"/>
            <a:ext cx="5135192" cy="27911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Уголок безопасности © УА school.edu.by">
            <a:extLst>
              <a:ext uri="{FF2B5EF4-FFF2-40B4-BE49-F238E27FC236}">
                <a16:creationId xmlns:a16="http://schemas.microsoft.com/office/drawing/2014/main" id="{2B9D248F-60E4-4919-80BF-73732AC95D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33854" y="4692893"/>
            <a:ext cx="24193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Смертельные детские игры - ЕлицыМедиа">
            <a:extLst>
              <a:ext uri="{FF2B5EF4-FFF2-40B4-BE49-F238E27FC236}">
                <a16:creationId xmlns:a16="http://schemas.microsoft.com/office/drawing/2014/main" id="{E6F89DE5-51C5-47BE-9660-78EB2803F85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28482" y="4692893"/>
            <a:ext cx="3385351" cy="190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77019"/>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2D6AFEE-CD81-205C-486C-713A09E6EFBF}"/>
              </a:ext>
            </a:extLst>
          </p:cNvPr>
          <p:cNvSpPr>
            <a:spLocks noGrp="1"/>
          </p:cNvSpPr>
          <p:nvPr>
            <p:ph type="title"/>
          </p:nvPr>
        </p:nvSpPr>
        <p:spPr>
          <a:xfrm>
            <a:off x="838200" y="96982"/>
            <a:ext cx="10515600" cy="1325563"/>
          </a:xfrm>
        </p:spPr>
        <p:txBody>
          <a:bodyPr>
            <a:normAutofit/>
          </a:bodyPr>
          <a:lstStyle/>
          <a:p>
            <a:pPr algn="ctr"/>
            <a:r>
              <a:rPr lang="ru-RU" sz="4000"/>
              <a:t>Маркеры увлечения учащихся ультраправой идеологией</a:t>
            </a:r>
            <a:r>
              <a:rPr lang="ru-RU"/>
              <a:t>:</a:t>
            </a:r>
          </a:p>
        </p:txBody>
      </p:sp>
      <p:sp>
        <p:nvSpPr>
          <p:cNvPr id="3" name="Объект 2">
            <a:extLst>
              <a:ext uri="{FF2B5EF4-FFF2-40B4-BE49-F238E27FC236}">
                <a16:creationId xmlns:a16="http://schemas.microsoft.com/office/drawing/2014/main" id="{68A66F65-5366-10F9-6FD1-B391EE7EF2EA}"/>
              </a:ext>
            </a:extLst>
          </p:cNvPr>
          <p:cNvSpPr>
            <a:spLocks noGrp="1"/>
          </p:cNvSpPr>
          <p:nvPr>
            <p:ph idx="1"/>
          </p:nvPr>
        </p:nvSpPr>
        <p:spPr>
          <a:xfrm>
            <a:off x="113190" y="1690688"/>
            <a:ext cx="11965619" cy="5070330"/>
          </a:xfrm>
        </p:spPr>
        <p:txBody>
          <a:bodyPr>
            <a:normAutofit/>
          </a:bodyPr>
          <a:lstStyle/>
          <a:p>
            <a:pPr marL="0" indent="0" algn="just">
              <a:buNone/>
            </a:pPr>
            <a:r>
              <a:rPr lang="ru-RU" b="1" i="1"/>
              <a:t>1. </a:t>
            </a:r>
            <a:r>
              <a:rPr lang="ru-RU" b="1" i="1" u="sng"/>
              <a:t>Визуальные маркеры</a:t>
            </a:r>
            <a:r>
              <a:rPr lang="ru-RU" b="1" i="1"/>
              <a:t>: </a:t>
            </a:r>
            <a:r>
              <a:rPr lang="ru-RU"/>
              <a:t>отображение на одежде символики – 88 (</a:t>
            </a:r>
            <a:r>
              <a:rPr lang="en-US" err="1"/>
              <a:t>Heil Hitler)</a:t>
            </a:r>
            <a:r>
              <a:rPr lang="ru-RU"/>
              <a:t>, 18 – АН – </a:t>
            </a:r>
            <a:r>
              <a:rPr lang="en-US"/>
              <a:t>Adolf Hitler)</a:t>
            </a:r>
            <a:r>
              <a:rPr lang="ru-RU"/>
              <a:t>, ношение одежды брендов «Белояр», «Своя культура», «</a:t>
            </a:r>
            <a:r>
              <a:rPr lang="en-US"/>
              <a:t>SVASTONE</a:t>
            </a:r>
            <a:r>
              <a:rPr lang="ru-RU"/>
              <a:t>». </a:t>
            </a:r>
          </a:p>
          <a:p>
            <a:pPr marL="0" indent="0" algn="just">
              <a:buNone/>
            </a:pPr>
            <a:r>
              <a:rPr lang="ru-RU" b="1" i="1"/>
              <a:t>2. </a:t>
            </a:r>
            <a:r>
              <a:rPr lang="ru-RU" b="1" i="1" u="sng"/>
              <a:t>Виртуальные маркеры</a:t>
            </a:r>
            <a:r>
              <a:rPr lang="ru-RU"/>
              <a:t>: публикация статусов, оскорбляющих других людей по признаку национальности, религии, социального статуса (например, мигранты).</a:t>
            </a:r>
          </a:p>
          <a:p>
            <a:pPr marL="0" indent="0" algn="just">
              <a:buNone/>
            </a:pPr>
            <a:r>
              <a:rPr lang="ru-RU" b="1" i="1"/>
              <a:t>3. </a:t>
            </a:r>
            <a:r>
              <a:rPr lang="ru-RU" b="1" i="1" u="sng"/>
              <a:t>Вербальные маркеры</a:t>
            </a:r>
            <a:r>
              <a:rPr lang="ru-RU" b="1" i="1"/>
              <a:t>: </a:t>
            </a:r>
            <a:r>
              <a:rPr lang="ru-RU"/>
              <a:t>высказывание презрения к лицам, принадлежащим к «не русской» национальности.</a:t>
            </a:r>
          </a:p>
          <a:p>
            <a:pPr marL="0" indent="0" algn="just">
              <a:buNone/>
            </a:pPr>
            <a:r>
              <a:rPr lang="ru-RU" b="1" i="1"/>
              <a:t>4. </a:t>
            </a:r>
            <a:r>
              <a:rPr lang="ru-RU" b="1" i="1" u="sng"/>
              <a:t>Дополнительные факторы</a:t>
            </a:r>
            <a:r>
              <a:rPr lang="ru-RU"/>
              <a:t>: для скинхедов характерна «клановость» и запреты контактировать с «инородцами».</a:t>
            </a:r>
          </a:p>
        </p:txBody>
      </p:sp>
    </p:spTree>
    <p:extLst>
      <p:ext uri="{BB962C8B-B14F-4D97-AF65-F5344CB8AC3E}">
        <p14:creationId xmlns:p14="http://schemas.microsoft.com/office/powerpoint/2010/main" val="2955772195"/>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Объект 2">
            <a:extLst>
              <a:ext uri="{FF2B5EF4-FFF2-40B4-BE49-F238E27FC236}">
                <a16:creationId xmlns:a16="http://schemas.microsoft.com/office/drawing/2014/main" id="{6EB7573C-7E47-90E6-5C24-F632BDB74CA0}"/>
              </a:ext>
            </a:extLst>
          </p:cNvPr>
          <p:cNvSpPr>
            <a:spLocks noGrp="1"/>
          </p:cNvSpPr>
          <p:nvPr>
            <p:ph idx="1"/>
          </p:nvPr>
        </p:nvSpPr>
        <p:spPr>
          <a:xfrm>
            <a:off x="195309" y="917183"/>
            <a:ext cx="11657097" cy="6030266"/>
          </a:xfrm>
        </p:spPr>
        <p:txBody>
          <a:bodyPr>
            <a:normAutofit/>
          </a:bodyPr>
          <a:lstStyle/>
          <a:p>
            <a:pPr marL="0" indent="0" algn="just">
              <a:buNone/>
            </a:pPr>
            <a:r>
              <a:rPr lang="ru-RU" sz="2400" b="1"/>
              <a:t>1. </a:t>
            </a:r>
            <a:r>
              <a:rPr lang="ru-RU" sz="2400" b="1" u="sng"/>
              <a:t>«4/20» </a:t>
            </a:r>
            <a:r>
              <a:rPr lang="ru-RU" sz="2400"/>
              <a:t>– годовщина со дня рождения Гитлера используется как тату у расистов и неонацистов; </a:t>
            </a:r>
          </a:p>
          <a:p>
            <a:pPr marL="0" indent="0" algn="just">
              <a:buNone/>
            </a:pPr>
            <a:r>
              <a:rPr lang="ru-RU" sz="2400" b="1"/>
              <a:t>2. </a:t>
            </a:r>
            <a:r>
              <a:rPr lang="ru-RU" sz="2400" b="1" u="sng"/>
              <a:t>«4:20» или «420» </a:t>
            </a:r>
            <a:r>
              <a:rPr lang="ru-RU" sz="2400"/>
              <a:t>– сленг, связанный с курением марихуаны;</a:t>
            </a:r>
          </a:p>
          <a:p>
            <a:pPr marL="0" indent="0" algn="just">
              <a:buNone/>
            </a:pPr>
            <a:r>
              <a:rPr lang="ru-RU" sz="2400" b="1"/>
              <a:t>3. </a:t>
            </a:r>
            <a:r>
              <a:rPr lang="ru-RU" sz="2400" b="1" u="sng"/>
              <a:t>«Зиг хайль» (</a:t>
            </a:r>
            <a:r>
              <a:rPr lang="en-US" sz="2400" b="1" u="sng" err="1"/>
              <a:t>Sieg Hell)</a:t>
            </a:r>
            <a:r>
              <a:rPr lang="en-US" sz="2400" b="1"/>
              <a:t> </a:t>
            </a:r>
            <a:r>
              <a:rPr lang="ru-RU" sz="2400"/>
              <a:t>–</a:t>
            </a:r>
            <a:r>
              <a:rPr lang="en-US" sz="2400"/>
              <a:t> </a:t>
            </a:r>
            <a:r>
              <a:rPr lang="ru-RU" sz="2400"/>
              <a:t>лозунг употребляемый на митингах национально-социалистической рабочей партии;</a:t>
            </a:r>
          </a:p>
          <a:p>
            <a:pPr marL="0" indent="0" algn="just">
              <a:buNone/>
            </a:pPr>
            <a:r>
              <a:rPr lang="ru-RU" sz="2400" b="1"/>
              <a:t>4. </a:t>
            </a:r>
            <a:r>
              <a:rPr lang="ru-RU" sz="2400" b="1" u="sng"/>
              <a:t>А.С.А.В. – (англ. </a:t>
            </a:r>
            <a:r>
              <a:rPr lang="en-US" sz="2400" b="1" u="sng"/>
              <a:t>All cops are bastards</a:t>
            </a:r>
            <a:r>
              <a:rPr lang="ru-RU" sz="2400" b="1" u="sng"/>
              <a:t>)</a:t>
            </a:r>
            <a:r>
              <a:rPr lang="ru-RU" sz="2400" b="1"/>
              <a:t> – </a:t>
            </a:r>
            <a:r>
              <a:rPr lang="ru-RU" sz="2400"/>
              <a:t>оскорбляющее выражение;</a:t>
            </a:r>
          </a:p>
          <a:p>
            <a:pPr marL="0" indent="0" algn="just">
              <a:buNone/>
            </a:pPr>
            <a:r>
              <a:rPr lang="ru-RU" sz="2400" b="1"/>
              <a:t>5. </a:t>
            </a:r>
            <a:r>
              <a:rPr lang="ru-RU" sz="2400" b="1" u="sng"/>
              <a:t>«За Русь великую!»</a:t>
            </a:r>
            <a:r>
              <a:rPr lang="ru-RU" sz="2400" b="1"/>
              <a:t> </a:t>
            </a:r>
            <a:r>
              <a:rPr lang="ru-RU" sz="2400"/>
              <a:t>– лозунг активно используется в группах националистической и ноционал-социалистической идеологией;</a:t>
            </a:r>
          </a:p>
          <a:p>
            <a:pPr marL="0" indent="0" algn="just">
              <a:buNone/>
            </a:pPr>
            <a:r>
              <a:rPr lang="ru-RU" sz="2400" b="1"/>
              <a:t>6. </a:t>
            </a:r>
            <a:r>
              <a:rPr lang="ru-RU" sz="2400" b="1" u="sng"/>
              <a:t>«18» </a:t>
            </a:r>
            <a:r>
              <a:rPr lang="ru-RU" sz="2400"/>
              <a:t>– означает первую и восьмую буквы алфавита – АН (Адольф Гитлер). Это число можно видеть в названии английской неонацисткой группы «Комбат 18»;</a:t>
            </a:r>
          </a:p>
          <a:p>
            <a:pPr marL="0" indent="0" algn="just">
              <a:buNone/>
            </a:pPr>
            <a:r>
              <a:rPr lang="ru-RU" sz="2400" b="1"/>
              <a:t>7.</a:t>
            </a:r>
            <a:r>
              <a:rPr lang="ru-RU" sz="2400"/>
              <a:t> </a:t>
            </a:r>
            <a:r>
              <a:rPr lang="ru-RU" sz="2400" b="1" u="sng"/>
              <a:t>«88» </a:t>
            </a:r>
            <a:r>
              <a:rPr lang="ru-RU" sz="2400"/>
              <a:t>– числовой акроним клича «</a:t>
            </a:r>
            <a:r>
              <a:rPr lang="en-US" sz="2400" err="1"/>
              <a:t>Heil Hitler</a:t>
            </a:r>
            <a:r>
              <a:rPr lang="ru-RU" sz="2400"/>
              <a:t>»;</a:t>
            </a:r>
          </a:p>
          <a:p>
            <a:pPr marL="0" indent="0" algn="just">
              <a:buNone/>
            </a:pPr>
            <a:r>
              <a:rPr lang="ru-RU" sz="2400" b="1"/>
              <a:t>8. </a:t>
            </a:r>
            <a:r>
              <a:rPr lang="ru-RU" sz="2400" b="1" u="sng"/>
              <a:t>«14» </a:t>
            </a:r>
            <a:r>
              <a:rPr lang="ru-RU" sz="2400"/>
              <a:t>– код слов американского неонациста Девида Лейна – «Мы должны оберегать существование нашего народа и будущее для наших белых детей». Часто комбинируется с «88», например «14/88». Часто используется для надписи на зданиях и заборах;</a:t>
            </a:r>
          </a:p>
          <a:p>
            <a:pPr marL="0" indent="0">
              <a:buNone/>
            </a:pPr>
            <a:endParaRPr lang="ru-RU" sz="4000"/>
          </a:p>
          <a:p>
            <a:pPr marL="0" indent="0">
              <a:buNone/>
            </a:pPr>
            <a:endParaRPr lang="ru-RU" sz="4000"/>
          </a:p>
          <a:p>
            <a:pPr marL="0" indent="0" algn="ctr">
              <a:buNone/>
            </a:pPr>
            <a:endParaRPr lang="ru-RU" sz="4000" i="1">
              <a:latin typeface="+mj-lt"/>
              <a:ea typeface="NOTEWORTHY LIGHT" panose="02000400000000000000" pitchFamily="2" charset="0"/>
              <a:cs typeface="BIG CASLON MEDIUM" panose="02000603090000020003" pitchFamily="2" charset="-79"/>
            </a:endParaRPr>
          </a:p>
        </p:txBody>
      </p:sp>
      <p:sp>
        <p:nvSpPr>
          <p:cNvPr id="2" name="Прямоугольник 1">
            <a:extLst>
              <a:ext uri="{FF2B5EF4-FFF2-40B4-BE49-F238E27FC236}">
                <a16:creationId xmlns:a16="http://schemas.microsoft.com/office/drawing/2014/main" id="{D207BA05-4A5E-4DDE-9476-AAEFFFB11767}"/>
              </a:ext>
            </a:extLst>
          </p:cNvPr>
          <p:cNvSpPr/>
          <p:nvPr/>
        </p:nvSpPr>
        <p:spPr>
          <a:xfrm>
            <a:off x="2917753" y="96982"/>
            <a:ext cx="6782626" cy="707886"/>
          </a:xfrm>
          <a:prstGeom prst="rect">
            <a:avLst/>
          </a:prstGeom>
        </p:spPr>
        <p:txBody>
          <a:bodyPr wrap="none">
            <a:spAutoFit/>
          </a:bodyPr>
          <a:lstStyle/>
          <a:p>
            <a:pPr algn="ctr"/>
            <a:r>
              <a:rPr lang="ru-RU" sz="4000">
                <a:latin typeface="+mj-lt"/>
              </a:rPr>
              <a:t>Словарь ультранационалиста: </a:t>
            </a:r>
          </a:p>
        </p:txBody>
      </p:sp>
    </p:spTree>
    <p:extLst>
      <p:ext uri="{BB962C8B-B14F-4D97-AF65-F5344CB8AC3E}">
        <p14:creationId xmlns:p14="http://schemas.microsoft.com/office/powerpoint/2010/main" val="1479645505"/>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098" name="Picture 2" descr="https://voenmeh.ru/wp-content/uploads/2025/02/ops-destruction-1.jpg">
            <a:extLst>
              <a:ext uri="{FF2B5EF4-FFF2-40B4-BE49-F238E27FC236}">
                <a16:creationId xmlns:a16="http://schemas.microsoft.com/office/drawing/2014/main" id="{443793D6-A6BA-4A8B-A617-B93B39C11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0" t="40365" r="8461" b="8972"/>
          <a:stretch>
            <a:fillRect/>
          </a:stretch>
        </p:blipFill>
        <p:spPr bwMode="auto">
          <a:xfrm>
            <a:off x="9623665" y="1526959"/>
            <a:ext cx="2423871" cy="197084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658D5C24-8693-2F4C-7CA4-2B06EF6D5AF5}"/>
              </a:ext>
            </a:extLst>
          </p:cNvPr>
          <p:cNvSpPr>
            <a:spLocks noGrp="1"/>
          </p:cNvSpPr>
          <p:nvPr>
            <p:ph type="title"/>
          </p:nvPr>
        </p:nvSpPr>
        <p:spPr>
          <a:xfrm>
            <a:off x="902855" y="106506"/>
            <a:ext cx="10515600" cy="1325563"/>
          </a:xfrm>
        </p:spPr>
        <p:txBody>
          <a:bodyPr>
            <a:normAutofit/>
          </a:bodyPr>
          <a:lstStyle/>
          <a:p>
            <a:pPr algn="ctr"/>
            <a:r>
              <a:rPr lang="ru-RU" sz="4000"/>
              <a:t>Маркеры увлечения обучающихся субкультурой «оффников»</a:t>
            </a:r>
          </a:p>
        </p:txBody>
      </p:sp>
      <p:sp>
        <p:nvSpPr>
          <p:cNvPr id="3" name="Объект 2">
            <a:extLst>
              <a:ext uri="{FF2B5EF4-FFF2-40B4-BE49-F238E27FC236}">
                <a16:creationId xmlns:a16="http://schemas.microsoft.com/office/drawing/2014/main" id="{63BA840D-4CED-9F39-5CB7-1CAE25A0B93C}"/>
              </a:ext>
            </a:extLst>
          </p:cNvPr>
          <p:cNvSpPr>
            <a:spLocks noGrp="1"/>
          </p:cNvSpPr>
          <p:nvPr>
            <p:ph idx="1"/>
          </p:nvPr>
        </p:nvSpPr>
        <p:spPr>
          <a:xfrm>
            <a:off x="144464" y="1689548"/>
            <a:ext cx="9615054" cy="4871051"/>
          </a:xfrm>
        </p:spPr>
        <p:txBody>
          <a:bodyPr>
            <a:noAutofit/>
          </a:bodyPr>
          <a:lstStyle/>
          <a:p>
            <a:pPr marL="0" indent="0" algn="just">
              <a:buNone/>
            </a:pPr>
            <a:r>
              <a:rPr lang="ru-RU" sz="2000" b="1" i="1"/>
              <a:t>1. </a:t>
            </a:r>
            <a:r>
              <a:rPr lang="ru-RU" sz="2000" b="1" i="1" u="sng"/>
              <a:t>Визуальные маркеры</a:t>
            </a:r>
            <a:r>
              <a:rPr lang="ru-RU" sz="2000" b="1" i="1"/>
              <a:t>: </a:t>
            </a:r>
            <a:r>
              <a:rPr lang="ru-RU" sz="2000"/>
              <a:t>вещи с логотипами «</a:t>
            </a:r>
            <a:r>
              <a:rPr lang="en-US" sz="2000"/>
              <a:t>Supreme</a:t>
            </a:r>
            <a:r>
              <a:rPr lang="ru-RU" sz="2000"/>
              <a:t>», «</a:t>
            </a:r>
            <a:r>
              <a:rPr lang="en-US" sz="2000"/>
              <a:t>Palace</a:t>
            </a:r>
            <a:r>
              <a:rPr lang="ru-RU" sz="2000"/>
              <a:t>», «</a:t>
            </a:r>
            <a:r>
              <a:rPr lang="en-US" sz="2000"/>
              <a:t>THRASHER</a:t>
            </a:r>
            <a:r>
              <a:rPr lang="ru-RU" sz="2000"/>
              <a:t>», «</a:t>
            </a:r>
            <a:r>
              <a:rPr lang="en-US" sz="2000"/>
              <a:t>Tommy Hilfiger</a:t>
            </a:r>
            <a:r>
              <a:rPr lang="ru-RU" sz="2000"/>
              <a:t>»,футболки фирмы «Спутник 1985», камуфляжные штаны, куртки со значком компаса</a:t>
            </a:r>
            <a:r>
              <a:rPr lang="en-US" sz="2000"/>
              <a:t> </a:t>
            </a:r>
            <a:r>
              <a:rPr lang="ru-RU" sz="2000"/>
              <a:t>и лейблом «</a:t>
            </a:r>
            <a:r>
              <a:rPr lang="en-US" sz="2000"/>
              <a:t>NAPAPIYRI</a:t>
            </a:r>
            <a:r>
              <a:rPr lang="ru-RU" sz="2000"/>
              <a:t>»</a:t>
            </a:r>
            <a:r>
              <a:rPr lang="en-US" sz="2000"/>
              <a:t> </a:t>
            </a:r>
            <a:r>
              <a:rPr lang="ru-RU" sz="2000"/>
              <a:t>или «</a:t>
            </a:r>
            <a:r>
              <a:rPr lang="en-US" sz="2000"/>
              <a:t>The North Face</a:t>
            </a:r>
            <a:r>
              <a:rPr lang="ru-RU" sz="2000"/>
              <a:t>», нашивки «</a:t>
            </a:r>
            <a:r>
              <a:rPr lang="en-US" sz="2000"/>
              <a:t>Stone island</a:t>
            </a:r>
            <a:r>
              <a:rPr lang="ru-RU" sz="2000"/>
              <a:t>», кроссовки «</a:t>
            </a:r>
            <a:r>
              <a:rPr lang="en-US" sz="2000"/>
              <a:t>New Balance</a:t>
            </a:r>
            <a:r>
              <a:rPr lang="ru-RU" sz="2000"/>
              <a:t>», «</a:t>
            </a:r>
            <a:r>
              <a:rPr lang="en-US" sz="2000"/>
              <a:t>Nike</a:t>
            </a:r>
            <a:r>
              <a:rPr lang="ru-RU" sz="2000"/>
              <a:t>».</a:t>
            </a:r>
            <a:endParaRPr lang="en-US" sz="2000"/>
          </a:p>
          <a:p>
            <a:pPr marL="0" indent="0" algn="just">
              <a:buNone/>
            </a:pPr>
            <a:r>
              <a:rPr lang="en-US" sz="2000" b="1" i="1"/>
              <a:t>2</a:t>
            </a:r>
            <a:r>
              <a:rPr lang="ru-RU" sz="2000" b="1" i="1"/>
              <a:t>. </a:t>
            </a:r>
            <a:r>
              <a:rPr lang="ru-RU" sz="2000" b="1" i="1" u="sng"/>
              <a:t>Виртуальные маркеры</a:t>
            </a:r>
            <a:r>
              <a:rPr lang="ru-RU" sz="2000" b="1" i="1"/>
              <a:t>: </a:t>
            </a:r>
            <a:r>
              <a:rPr lang="ru-RU" sz="2000"/>
              <a:t>наличие в подписках сообществ, популизирующие криминальные или уличные субкультуры – «АУЕ», «оффники», «забивы», «хулигане», «лесные танцоры» и другие;</a:t>
            </a:r>
          </a:p>
          <a:p>
            <a:pPr marL="0" indent="0" algn="just">
              <a:buNone/>
            </a:pPr>
            <a:r>
              <a:rPr lang="ru-RU" sz="2000" b="1" i="1"/>
              <a:t>3. </a:t>
            </a:r>
            <a:r>
              <a:rPr lang="ru-RU" sz="2000" b="1" i="1" u="sng"/>
              <a:t>Вербальные маркеры</a:t>
            </a:r>
            <a:r>
              <a:rPr lang="ru-RU" sz="2000" b="1" i="1"/>
              <a:t>: </a:t>
            </a:r>
            <a:r>
              <a:rPr lang="ru-RU" sz="2000"/>
              <a:t>использование сленга («брат за брата», «жизнь - ворам», «АУЕ» и другие), приглашение к участию в «забивах», сходках и др.</a:t>
            </a:r>
          </a:p>
          <a:p>
            <a:pPr marL="0" indent="0" algn="just">
              <a:buNone/>
            </a:pPr>
            <a:r>
              <a:rPr lang="ru-RU" sz="2000" b="1" i="1"/>
              <a:t>4. </a:t>
            </a:r>
            <a:r>
              <a:rPr lang="ru-RU" sz="2000" b="1" i="1" u="sng"/>
              <a:t>Эмоциональные маркеры</a:t>
            </a:r>
            <a:r>
              <a:rPr lang="ru-RU" sz="2000" b="1" i="1"/>
              <a:t>: </a:t>
            </a:r>
            <a:r>
              <a:rPr lang="ru-RU" sz="2000"/>
              <a:t>постоянное возбужденное состояние;</a:t>
            </a:r>
          </a:p>
          <a:p>
            <a:pPr marL="0" indent="0" algn="just">
              <a:buNone/>
            </a:pPr>
            <a:r>
              <a:rPr lang="ru-RU" sz="2000" b="1" i="1"/>
              <a:t>5. </a:t>
            </a:r>
            <a:r>
              <a:rPr lang="ru-RU" sz="2000" b="1" i="1" u="sng"/>
              <a:t>Дополнительные факторы</a:t>
            </a:r>
            <a:r>
              <a:rPr lang="ru-RU" sz="2000" b="1" i="1"/>
              <a:t>: </a:t>
            </a:r>
            <a:r>
              <a:rPr lang="ru-RU" sz="2000"/>
              <a:t>иногда при «забиве» проигравший отдает победителю кофту или телефон. Лидеры «оффников» никогда не дерутся, они определяют численность участников «забива», ведут видеосъемку. Избиение идет пока лидер не даст сигнал «стоп» или до потери сознания жертвы.</a:t>
            </a:r>
          </a:p>
        </p:txBody>
      </p:sp>
      <p:pic>
        <p:nvPicPr>
          <p:cNvPr id="4100" name="Picture 4" descr="https://voenmeh.ru/wp-content/uploads/2025/02/ops-destruction-1.jpg">
            <a:extLst>
              <a:ext uri="{FF2B5EF4-FFF2-40B4-BE49-F238E27FC236}">
                <a16:creationId xmlns:a16="http://schemas.microsoft.com/office/drawing/2014/main" id="{744B78A3-48CE-4964-A4C3-EC7623BCD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0" t="39742" r="55321" b="8202"/>
          <a:stretch>
            <a:fillRect/>
          </a:stretch>
        </p:blipFill>
        <p:spPr bwMode="auto">
          <a:xfrm>
            <a:off x="10058937" y="4125073"/>
            <a:ext cx="1988599" cy="189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8617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1C1D2811-7C91-A0A0-2EA6-23B50DA936E5}"/>
              </a:ext>
            </a:extLst>
          </p:cNvPr>
          <p:cNvSpPr>
            <a:spLocks noGrp="1"/>
          </p:cNvSpPr>
          <p:nvPr>
            <p:ph type="title"/>
          </p:nvPr>
        </p:nvSpPr>
        <p:spPr>
          <a:xfrm>
            <a:off x="838200" y="208625"/>
            <a:ext cx="10515600" cy="1325563"/>
          </a:xfrm>
        </p:spPr>
        <p:txBody>
          <a:bodyPr>
            <a:normAutofit/>
          </a:bodyPr>
          <a:lstStyle/>
          <a:p>
            <a:pPr algn="ctr"/>
            <a:r>
              <a:rPr lang="ru-RU" sz="4000"/>
              <a:t>Словарик уличной молодежи и субкультуры «оффников»</a:t>
            </a:r>
          </a:p>
        </p:txBody>
      </p:sp>
      <p:sp>
        <p:nvSpPr>
          <p:cNvPr id="3" name="Объект 2">
            <a:extLst>
              <a:ext uri="{FF2B5EF4-FFF2-40B4-BE49-F238E27FC236}">
                <a16:creationId xmlns:a16="http://schemas.microsoft.com/office/drawing/2014/main" id="{0F644979-176F-25E6-1042-2B95E57C8349}"/>
              </a:ext>
            </a:extLst>
          </p:cNvPr>
          <p:cNvSpPr>
            <a:spLocks noGrp="1"/>
          </p:cNvSpPr>
          <p:nvPr>
            <p:ph idx="1"/>
          </p:nvPr>
        </p:nvSpPr>
        <p:spPr>
          <a:xfrm>
            <a:off x="161397" y="1534188"/>
            <a:ext cx="6594512" cy="5323812"/>
          </a:xfrm>
        </p:spPr>
        <p:txBody>
          <a:bodyPr>
            <a:normAutofit fontScale="92500" lnSpcReduction="10000"/>
          </a:bodyPr>
          <a:lstStyle/>
          <a:p>
            <a:pPr algn="just"/>
            <a:r>
              <a:rPr lang="ru-RU" sz="2400" b="1" err="1"/>
              <a:t>Оффники</a:t>
            </a:r>
            <a:r>
              <a:rPr lang="ru-RU" sz="2400"/>
              <a:t> – молодежное движение, сеть разрозненных сообществ по всей России, состоящих из подростков от 12 до 18 лет, подражающих околофутбольным фанатам 1990-х.</a:t>
            </a:r>
          </a:p>
          <a:p>
            <a:pPr algn="just"/>
            <a:r>
              <a:rPr lang="ru-RU" sz="2400"/>
              <a:t>Поляна – драка в лесу подальше от чужих глаз, поздно вечером.</a:t>
            </a:r>
          </a:p>
          <a:p>
            <a:pPr algn="just"/>
            <a:r>
              <a:rPr lang="ru-RU" sz="2400"/>
              <a:t>Забив – групповая драка, происходящая на договорных встречах (аналог «стрелок»). Часто «забивы» снимаются на телефон с последующей трансляцией в сети Интернет.</a:t>
            </a:r>
          </a:p>
          <a:p>
            <a:pPr algn="just"/>
            <a:r>
              <a:rPr lang="ru-RU" sz="2400"/>
              <a:t>Лесная принцесса – лидер команды оффников.</a:t>
            </a:r>
          </a:p>
          <a:p>
            <a:pPr algn="just"/>
            <a:r>
              <a:rPr lang="ru-RU" sz="2400"/>
              <a:t>Лесной танцор – оффник, участвующий в забиве.</a:t>
            </a:r>
          </a:p>
          <a:p>
            <a:pPr algn="just"/>
            <a:r>
              <a:rPr lang="ru-RU" sz="2400"/>
              <a:t>Лес – место для забивов. Часть культа оффника.</a:t>
            </a:r>
          </a:p>
          <a:p>
            <a:pPr algn="just"/>
            <a:r>
              <a:rPr lang="ru-RU" sz="2400"/>
              <a:t>Черт – жертва оффников, намеченная предварительно и приглашенная на забив. О своем статусе «черта» человек может не знать.</a:t>
            </a:r>
          </a:p>
        </p:txBody>
      </p:sp>
      <p:pic>
        <p:nvPicPr>
          <p:cNvPr id="5124" name="Picture 4" descr="Офники, альтушки или дед инсайд: в каком движении ваш ребенок?">
            <a:extLst>
              <a:ext uri="{FF2B5EF4-FFF2-40B4-BE49-F238E27FC236}">
                <a16:creationId xmlns:a16="http://schemas.microsoft.com/office/drawing/2014/main" id="{52FB6751-3B98-4F3C-B804-E23E8B7AC3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4684" y="1786168"/>
            <a:ext cx="5116497" cy="375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57505"/>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EB14EB2F-33A7-5B62-49FA-F6CEBD61900F}"/>
              </a:ext>
            </a:extLst>
          </p:cNvPr>
          <p:cNvSpPr>
            <a:spLocks noGrp="1"/>
          </p:cNvSpPr>
          <p:nvPr>
            <p:ph type="title"/>
          </p:nvPr>
        </p:nvSpPr>
        <p:spPr>
          <a:xfrm>
            <a:off x="838200" y="1221250"/>
            <a:ext cx="10515600" cy="1325563"/>
          </a:xfrm>
        </p:spPr>
        <p:txBody>
          <a:bodyPr>
            <a:normAutofit/>
          </a:bodyPr>
          <a:lstStyle/>
          <a:p>
            <a:pPr algn="ctr"/>
            <a:r>
              <a:rPr lang="ru-RU"/>
              <a:t>Спасибо за внимание</a:t>
            </a:r>
          </a:p>
        </p:txBody>
      </p:sp>
      <p:pic>
        <p:nvPicPr>
          <p:cNvPr id="4" name="Picture 2" descr="ГБПОУ ВИТ">
            <a:extLst>
              <a:ext uri="{FF2B5EF4-FFF2-40B4-BE49-F238E27FC236}">
                <a16:creationId xmlns:a16="http://schemas.microsoft.com/office/drawing/2014/main" id="{757368FD-AE43-BE42-EBB0-D3D8383AFA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Подросток и молодёжные субкультуры: психологический аспект» - Ты молод">
            <a:extLst>
              <a:ext uri="{FF2B5EF4-FFF2-40B4-BE49-F238E27FC236}">
                <a16:creationId xmlns:a16="http://schemas.microsoft.com/office/drawing/2014/main" id="{C568885B-E611-43D2-995A-BCED25A29EB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7584" y="2290439"/>
            <a:ext cx="9676832" cy="334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606474"/>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Широкоэкранный</PresentationFormat>
  <Paragraphs>42</Paragraphs>
  <Slides>9</Slides>
  <Notes>2</Notes>
  <TotalTime>1657</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9</vt:i4>
      </vt:variant>
    </vt:vector>
  </HeadingPairs>
  <TitlesOfParts>
    <vt:vector baseType="lpstr" size="15">
      <vt:lpstr>Arial</vt:lpstr>
      <vt:lpstr>Calibri Light</vt:lpstr>
      <vt:lpstr>Calibri</vt:lpstr>
      <vt:lpstr>NOTEWORTHY LIGHT</vt:lpstr>
      <vt:lpstr>BIG CASLON MEDIUM</vt:lpstr>
      <vt:lpstr>Тема Office</vt:lpstr>
      <vt:lpstr>Памятка по выявлению деструктивного и противоправного поведения у несовершеннолетних  </vt:lpstr>
      <vt:lpstr>PowerPoint Presentation</vt:lpstr>
      <vt:lpstr>Маркеры увлечения обучающимися суицидальными практиками</vt:lpstr>
      <vt:lpstr>Словарик «суицидента»</vt:lpstr>
      <vt:lpstr>Маркеры увлечения учащихся ультраправой идеологией:</vt:lpstr>
      <vt:lpstr>PowerPoint Presentation</vt:lpstr>
      <vt:lpstr>Маркеры увлечения обучающихся субкультурой «оффников»</vt:lpstr>
      <vt:lpstr>Словарик уличной молодежи и субкультуры «оффников»</vt:lpstr>
      <vt:lpstr>Спасибо за внимание</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Психологический портрет первокурсника</dc:title>
  <dc:creator>Елизавета Рогожкина</dc:creator>
  <cp:lastModifiedBy>Рогожкина Елизавета Александровна</cp:lastModifiedBy>
  <cp:revision>86</cp:revision>
  <dcterms:created xsi:type="dcterms:W3CDTF">2022-10-10T18:46:05Z</dcterms:created>
  <dcterms:modified xsi:type="dcterms:W3CDTF">2025-09-15T06:24:16Z</dcterms:modified>
</cp:coreProperties>
</file>